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7" r:id="rId5"/>
    <p:sldId id="265" r:id="rId6"/>
    <p:sldId id="266" r:id="rId7"/>
    <p:sldId id="269" r:id="rId8"/>
    <p:sldId id="270" r:id="rId9"/>
    <p:sldId id="271" r:id="rId10"/>
    <p:sldId id="272" r:id="rId11"/>
    <p:sldId id="273" r:id="rId12"/>
    <p:sldId id="260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SorterView">
  <p:normalViewPr snapVertSplitter="1" vertBarState="minimized" horzBarState="maximized">
    <p:restoredLeft sz="15620"/>
    <p:restoredTop sz="94660"/>
  </p:normalViewPr>
  <p:slideViewPr>
    <p:cSldViewPr snapToObjects="1">
      <p:cViewPr varScale="1">
        <p:scale>
          <a:sx n="165" d="100"/>
          <a:sy n="165" d="100"/>
        </p:scale>
        <p:origin x="-18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presProps" Target="presProps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printerSettings" Target="printerSettings/printerSettings1.bin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19" Type="http://schemas.openxmlformats.org/officeDocument/2006/relationships/tableStyles" Target="tableStyle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rgbClr val="1F497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018B56-9006-0B47-A5E8-4FDD23952970}" type="datetimeFigureOut">
              <a:rPr lang="en-US" smtClean="0"/>
              <a:pPr/>
              <a:t>6/10/10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3AF3721-9960-DC4E-8000-E407542F4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1905" y="129498"/>
            <a:ext cx="8672285" cy="5720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1905" y="895048"/>
            <a:ext cx="8672285" cy="5612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Gill Sans"/>
          <a:ea typeface="+mn-ea"/>
          <a:cs typeface="Gill San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Gill Sans"/>
          <a:ea typeface="+mn-ea"/>
          <a:cs typeface="Gill San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Gill Sans"/>
          <a:ea typeface="+mn-ea"/>
          <a:cs typeface="Gill San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Gill Sans"/>
          <a:ea typeface="+mn-ea"/>
          <a:cs typeface="Gill San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Gill Sans"/>
          <a:ea typeface="+mn-ea"/>
          <a:cs typeface="Gill San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latin typeface="Calibri"/>
                <a:cs typeface="Calibri"/>
              </a:rPr>
              <a:t>OBOE Model Changes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78872"/>
            <a:ext cx="6400800" cy="175260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SONet</a:t>
            </a:r>
            <a:r>
              <a:rPr lang="en-US" sz="2800" dirty="0" smtClean="0"/>
              <a:t> Meeting</a:t>
            </a:r>
          </a:p>
          <a:p>
            <a:r>
              <a:rPr lang="en-US" sz="2800" dirty="0" smtClean="0"/>
              <a:t>June 7-9, 2010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 for Changes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  <a:buNone/>
            </a:pPr>
            <a:r>
              <a:rPr lang="en-US" dirty="0" smtClean="0"/>
              <a:t>Remove redundancy in the model</a:t>
            </a:r>
          </a:p>
          <a:p>
            <a:pPr lvl="1">
              <a:spcAft>
                <a:spcPts val="2400"/>
              </a:spcAft>
            </a:pPr>
            <a:r>
              <a:rPr lang="en-US" dirty="0" smtClean="0"/>
              <a:t>Mainly in Dimension (characteristics) </a:t>
            </a:r>
          </a:p>
          <a:p>
            <a:pPr>
              <a:spcAft>
                <a:spcPts val="600"/>
              </a:spcAft>
              <a:buNone/>
            </a:pPr>
            <a:r>
              <a:rPr lang="en-US" dirty="0" smtClean="0"/>
              <a:t>Make it more “reasonable” </a:t>
            </a:r>
          </a:p>
          <a:p>
            <a:pPr lvl="1">
              <a:spcAft>
                <a:spcPts val="2400"/>
              </a:spcAft>
            </a:pPr>
            <a:r>
              <a:rPr lang="en-US" dirty="0" smtClean="0"/>
              <a:t>Make better use of OWL constraints for inference</a:t>
            </a:r>
          </a:p>
          <a:p>
            <a:pPr>
              <a:spcAft>
                <a:spcPts val="600"/>
              </a:spcAft>
              <a:buNone/>
            </a:pPr>
            <a:r>
              <a:rPr lang="en-US" dirty="0" smtClean="0"/>
              <a:t>Simplify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How measured values are handled</a:t>
            </a:r>
          </a:p>
          <a:p>
            <a:pPr lvl="1">
              <a:spcAft>
                <a:spcPts val="2400"/>
              </a:spcAft>
            </a:pPr>
            <a:r>
              <a:rPr lang="en-US" dirty="0" smtClean="0"/>
              <a:t>Context and relationships</a:t>
            </a:r>
          </a:p>
          <a:p>
            <a:pPr>
              <a:buNone/>
            </a:pPr>
            <a:r>
              <a:rPr lang="en-US" dirty="0" smtClean="0"/>
              <a:t>More modeling flexibility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Allow observed relationships between entities</a:t>
            </a:r>
          </a:p>
          <a:p>
            <a:pPr lvl="1">
              <a:spcAft>
                <a:spcPts val="1200"/>
              </a:spcAft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OBOE 1.0 Beta</a:t>
            </a:r>
            <a:endParaRPr lang="en-US" dirty="0"/>
          </a:p>
        </p:txBody>
      </p:sp>
      <p:grpSp>
        <p:nvGrpSpPr>
          <p:cNvPr id="128" name="Group 127"/>
          <p:cNvGrpSpPr/>
          <p:nvPr/>
        </p:nvGrpSpPr>
        <p:grpSpPr>
          <a:xfrm>
            <a:off x="22048" y="995325"/>
            <a:ext cx="4694635" cy="1393154"/>
            <a:chOff x="22048" y="995325"/>
            <a:chExt cx="4694635" cy="1393154"/>
          </a:xfrm>
        </p:grpSpPr>
        <p:sp>
          <p:nvSpPr>
            <p:cNvPr id="13" name="Rectangle 12"/>
            <p:cNvSpPr/>
            <p:nvPr/>
          </p:nvSpPr>
          <p:spPr>
            <a:xfrm>
              <a:off x="993900" y="995325"/>
              <a:ext cx="2517094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Context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65" name="Straight Arrow Connector 64"/>
            <p:cNvCxnSpPr/>
            <p:nvPr/>
          </p:nvCxnSpPr>
          <p:spPr>
            <a:xfrm rot="16200000" flipV="1">
              <a:off x="2328889" y="1882602"/>
              <a:ext cx="993316" cy="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/>
            <p:cNvCxnSpPr/>
            <p:nvPr/>
          </p:nvCxnSpPr>
          <p:spPr>
            <a:xfrm rot="5400000" flipH="1" flipV="1">
              <a:off x="1461028" y="1889097"/>
              <a:ext cx="984150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arrow" w="lg" len="lg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Rectangle 83"/>
            <p:cNvSpPr/>
            <p:nvPr/>
          </p:nvSpPr>
          <p:spPr>
            <a:xfrm>
              <a:off x="2825545" y="1718754"/>
              <a:ext cx="18911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hasObservationContext</a:t>
              </a:r>
              <a:endParaRPr lang="en-US" sz="1400" dirty="0"/>
            </a:p>
          </p:txBody>
        </p:sp>
        <p:sp>
          <p:nvSpPr>
            <p:cNvPr id="85" name="Rectangle 84"/>
            <p:cNvSpPr/>
            <p:nvPr/>
          </p:nvSpPr>
          <p:spPr>
            <a:xfrm>
              <a:off x="22048" y="1718754"/>
              <a:ext cx="18911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hasContextObservation</a:t>
              </a:r>
              <a:endParaRPr lang="en-US" sz="1400" dirty="0"/>
            </a:p>
          </p:txBody>
        </p:sp>
        <p:sp>
          <p:nvSpPr>
            <p:cNvPr id="97" name="Rectangle 96"/>
            <p:cNvSpPr/>
            <p:nvPr/>
          </p:nvSpPr>
          <p:spPr>
            <a:xfrm>
              <a:off x="2514600" y="1385152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  <p:sp>
          <p:nvSpPr>
            <p:cNvPr id="98" name="Rectangle 97"/>
            <p:cNvSpPr/>
            <p:nvPr/>
          </p:nvSpPr>
          <p:spPr>
            <a:xfrm>
              <a:off x="1964967" y="2079412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2420460" y="2080702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1918105" y="1392216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3510994" y="846691"/>
            <a:ext cx="4603749" cy="663382"/>
            <a:chOff x="3510994" y="846691"/>
            <a:chExt cx="4603749" cy="663382"/>
          </a:xfrm>
        </p:grpSpPr>
        <p:sp>
          <p:nvSpPr>
            <p:cNvPr id="14" name="Rectangle 13"/>
            <p:cNvSpPr/>
            <p:nvPr/>
          </p:nvSpPr>
          <p:spPr>
            <a:xfrm>
              <a:off x="5597649" y="995325"/>
              <a:ext cx="2517094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Relationship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73" name="Straight Arrow Connector 72"/>
            <p:cNvCxnSpPr>
              <a:stCxn id="13" idx="3"/>
              <a:endCxn id="14" idx="1"/>
            </p:cNvCxnSpPr>
            <p:nvPr/>
          </p:nvCxnSpPr>
          <p:spPr>
            <a:xfrm>
              <a:off x="3510994" y="1196174"/>
              <a:ext cx="2086655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Rectangle 81"/>
            <p:cNvSpPr/>
            <p:nvPr/>
          </p:nvSpPr>
          <p:spPr>
            <a:xfrm>
              <a:off x="3658574" y="846691"/>
              <a:ext cx="190308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hasContextRelationship</a:t>
              </a:r>
              <a:endParaRPr lang="en-US" sz="1400" dirty="0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5158944" y="1197763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3510994" y="1202296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4648200" y="1385152"/>
            <a:ext cx="4349664" cy="1003525"/>
            <a:chOff x="4648200" y="1385152"/>
            <a:chExt cx="4349664" cy="1003525"/>
          </a:xfrm>
        </p:grpSpPr>
        <p:cxnSp>
          <p:nvCxnSpPr>
            <p:cNvPr id="86" name="Straight Arrow Connector 85"/>
            <p:cNvCxnSpPr/>
            <p:nvPr/>
          </p:nvCxnSpPr>
          <p:spPr>
            <a:xfrm rot="16200000" flipV="1">
              <a:off x="6723634" y="1878526"/>
              <a:ext cx="994110" cy="7361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/>
            <p:cNvCxnSpPr/>
            <p:nvPr/>
          </p:nvCxnSpPr>
          <p:spPr>
            <a:xfrm rot="16200000" flipV="1">
              <a:off x="5862602" y="1888140"/>
              <a:ext cx="982239" cy="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arrow" w="lg" len="lg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Rectangle 87"/>
            <p:cNvSpPr/>
            <p:nvPr/>
          </p:nvSpPr>
          <p:spPr>
            <a:xfrm>
              <a:off x="7239275" y="1718754"/>
              <a:ext cx="175858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hasEntityRelationship</a:t>
              </a:r>
              <a:endParaRPr lang="en-US" sz="1400" dirty="0"/>
            </a:p>
          </p:txBody>
        </p:sp>
        <p:sp>
          <p:nvSpPr>
            <p:cNvPr id="89" name="Rectangle 88"/>
            <p:cNvSpPr/>
            <p:nvPr/>
          </p:nvSpPr>
          <p:spPr>
            <a:xfrm>
              <a:off x="4648200" y="1718754"/>
              <a:ext cx="175858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hasRelationshipEntity</a:t>
              </a:r>
              <a:endParaRPr lang="en-US" sz="1400" dirty="0"/>
            </a:p>
          </p:txBody>
        </p:sp>
        <p:sp>
          <p:nvSpPr>
            <p:cNvPr id="93" name="Rectangle 92"/>
            <p:cNvSpPr/>
            <p:nvPr/>
          </p:nvSpPr>
          <p:spPr>
            <a:xfrm>
              <a:off x="6942925" y="1405575"/>
              <a:ext cx="2740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  <p:sp>
          <p:nvSpPr>
            <p:cNvPr id="94" name="Rectangle 93"/>
            <p:cNvSpPr/>
            <p:nvPr/>
          </p:nvSpPr>
          <p:spPr>
            <a:xfrm>
              <a:off x="6400800" y="2080255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6324498" y="1393705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6816756" y="2080900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992346" y="2247502"/>
            <a:ext cx="7146137" cy="642568"/>
            <a:chOff x="992346" y="2247502"/>
            <a:chExt cx="7146137" cy="642568"/>
          </a:xfrm>
        </p:grpSpPr>
        <p:sp>
          <p:nvSpPr>
            <p:cNvPr id="6" name="Rectangle 5"/>
            <p:cNvSpPr/>
            <p:nvPr/>
          </p:nvSpPr>
          <p:spPr>
            <a:xfrm>
              <a:off x="5618281" y="2381171"/>
              <a:ext cx="25202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Entity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992346" y="2381171"/>
              <a:ext cx="2517094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Observation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70" name="Straight Arrow Connector 69"/>
            <p:cNvCxnSpPr>
              <a:stCxn id="9" idx="3"/>
              <a:endCxn id="6" idx="1"/>
            </p:cNvCxnSpPr>
            <p:nvPr/>
          </p:nvCxnSpPr>
          <p:spPr>
            <a:xfrm>
              <a:off x="3509440" y="2582020"/>
              <a:ext cx="2108841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ctangle 82"/>
            <p:cNvSpPr/>
            <p:nvPr/>
          </p:nvSpPr>
          <p:spPr>
            <a:xfrm>
              <a:off x="4765644" y="2247502"/>
              <a:ext cx="7575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ofEntity</a:t>
              </a:r>
              <a:endParaRPr lang="en-US" sz="1400" dirty="0"/>
            </a:p>
          </p:txBody>
        </p:sp>
        <p:sp>
          <p:nvSpPr>
            <p:cNvPr id="95" name="Rectangle 94"/>
            <p:cNvSpPr/>
            <p:nvPr/>
          </p:nvSpPr>
          <p:spPr>
            <a:xfrm>
              <a:off x="5137114" y="2569629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3520202" y="2582293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776055" y="2747258"/>
            <a:ext cx="2734939" cy="1739509"/>
            <a:chOff x="776055" y="2747258"/>
            <a:chExt cx="2734939" cy="1739509"/>
          </a:xfrm>
        </p:grpSpPr>
        <p:sp>
          <p:nvSpPr>
            <p:cNvPr id="10" name="Rectangle 9"/>
            <p:cNvSpPr/>
            <p:nvPr/>
          </p:nvSpPr>
          <p:spPr>
            <a:xfrm>
              <a:off x="990792" y="3480641"/>
              <a:ext cx="25202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Measurement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76055" y="2747258"/>
              <a:ext cx="144142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measurementFor</a:t>
              </a:r>
              <a:endParaRPr lang="en-US" sz="14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86015" y="3125188"/>
              <a:ext cx="146368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hasMeasurement</a:t>
              </a:r>
              <a:endParaRPr lang="en-US" sz="1400" dirty="0"/>
            </a:p>
          </p:txBody>
        </p:sp>
        <p:cxnSp>
          <p:nvCxnSpPr>
            <p:cNvPr id="21" name="Straight Arrow Connector 20"/>
            <p:cNvCxnSpPr>
              <a:stCxn id="10" idx="0"/>
              <a:endCxn id="9" idx="2"/>
            </p:cNvCxnSpPr>
            <p:nvPr/>
          </p:nvCxnSpPr>
          <p:spPr>
            <a:xfrm rot="5400000" flipH="1" flipV="1">
              <a:off x="1902007" y="3131755"/>
              <a:ext cx="697773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988882" y="3882310"/>
              <a:ext cx="2520202" cy="60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00" dirty="0" smtClean="0">
                  <a:solidFill>
                    <a:schemeClr val="tx1"/>
                  </a:solidFill>
                </a:rPr>
                <a:t>+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hasPrecision</a:t>
              </a:r>
              <a:r>
                <a:rPr lang="en-US" sz="1600" dirty="0" smtClean="0">
                  <a:solidFill>
                    <a:schemeClr val="tx1"/>
                  </a:solidFill>
                </a:rPr>
                <a:t> : decimal</a:t>
              </a:r>
            </a:p>
            <a:p>
              <a:r>
                <a:rPr lang="en-US" sz="1600" dirty="0" smtClean="0">
                  <a:solidFill>
                    <a:schemeClr val="tx1"/>
                  </a:solidFill>
                </a:rPr>
                <a:t>+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hasValue</a:t>
              </a:r>
              <a:r>
                <a:rPr lang="en-US" sz="1600" dirty="0" smtClean="0">
                  <a:solidFill>
                    <a:schemeClr val="tx1"/>
                  </a:solidFill>
                </a:rPr>
                <a:t> :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anySimpleType</a:t>
              </a:r>
              <a:endParaRPr 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2249624" y="2769088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2271454" y="3197399"/>
              <a:ext cx="4573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4745653" y="2772185"/>
            <a:ext cx="4213463" cy="2917253"/>
            <a:chOff x="4745653" y="2772185"/>
            <a:chExt cx="4213463" cy="2917253"/>
          </a:xfrm>
        </p:grpSpPr>
        <p:sp>
          <p:nvSpPr>
            <p:cNvPr id="8" name="Rectangle 7"/>
            <p:cNvSpPr/>
            <p:nvPr/>
          </p:nvSpPr>
          <p:spPr>
            <a:xfrm>
              <a:off x="6442022" y="4048490"/>
              <a:ext cx="2517094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 smtClean="0">
                  <a:solidFill>
                    <a:schemeClr val="tx1"/>
                  </a:solidFill>
                </a:rPr>
                <a:t>CharacteristicValue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rot="5400000">
              <a:off x="4952820" y="3974145"/>
              <a:ext cx="2382555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/>
            <p:cNvSpPr/>
            <p:nvPr/>
          </p:nvSpPr>
          <p:spPr>
            <a:xfrm>
              <a:off x="4830226" y="2845315"/>
              <a:ext cx="13328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characteristicOf</a:t>
              </a:r>
              <a:endParaRPr lang="en-US" sz="1400" dirty="0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745653" y="4758290"/>
              <a:ext cx="142958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hasCharacteristic</a:t>
              </a:r>
              <a:endParaRPr lang="en-US" sz="1400" dirty="0"/>
            </a:p>
          </p:txBody>
        </p:sp>
        <p:cxnSp>
          <p:nvCxnSpPr>
            <p:cNvPr id="64" name="Shape 63"/>
            <p:cNvCxnSpPr>
              <a:stCxn id="7" idx="3"/>
              <a:endCxn id="8" idx="2"/>
            </p:cNvCxnSpPr>
            <p:nvPr/>
          </p:nvCxnSpPr>
          <p:spPr>
            <a:xfrm flipV="1">
              <a:off x="6287712" y="4450187"/>
              <a:ext cx="1412857" cy="916084"/>
            </a:xfrm>
            <a:prstGeom prst="bentConnector2">
              <a:avLst/>
            </a:prstGeom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Rectangle 80"/>
            <p:cNvSpPr/>
            <p:nvPr/>
          </p:nvSpPr>
          <p:spPr>
            <a:xfrm>
              <a:off x="6374222" y="5381661"/>
              <a:ext cx="183896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hasCharacteristicValue</a:t>
              </a:r>
              <a:endParaRPr lang="en-US" sz="1400" dirty="0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143303" y="2772185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91" name="Rectangle 90"/>
            <p:cNvSpPr/>
            <p:nvPr/>
          </p:nvSpPr>
          <p:spPr>
            <a:xfrm>
              <a:off x="6154021" y="4853250"/>
              <a:ext cx="2740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  <p:sp>
          <p:nvSpPr>
            <p:cNvPr id="92" name="Rectangle 91"/>
            <p:cNvSpPr/>
            <p:nvPr/>
          </p:nvSpPr>
          <p:spPr>
            <a:xfrm>
              <a:off x="7708405" y="4438643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6282681" y="5112480"/>
              <a:ext cx="2740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105138" y="4378450"/>
            <a:ext cx="6182574" cy="2138269"/>
            <a:chOff x="105138" y="4378450"/>
            <a:chExt cx="6182574" cy="2138269"/>
          </a:xfrm>
        </p:grpSpPr>
        <p:sp>
          <p:nvSpPr>
            <p:cNvPr id="7" name="Rectangle 6"/>
            <p:cNvSpPr/>
            <p:nvPr/>
          </p:nvSpPr>
          <p:spPr>
            <a:xfrm>
              <a:off x="3767510" y="5165422"/>
              <a:ext cx="25202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Characteristic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05138" y="5165422"/>
              <a:ext cx="2517094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Protocol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764194" y="6115022"/>
              <a:ext cx="25202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 smtClean="0">
                  <a:solidFill>
                    <a:schemeClr val="tx1"/>
                  </a:solidFill>
                </a:rPr>
                <a:t>MeasurementStandard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rot="16200000" flipH="1">
              <a:off x="3370514" y="4522821"/>
              <a:ext cx="678655" cy="606545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/>
            <p:cNvSpPr/>
            <p:nvPr/>
          </p:nvSpPr>
          <p:spPr>
            <a:xfrm>
              <a:off x="3526444" y="4378450"/>
              <a:ext cx="132850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ofCharacteristic</a:t>
              </a:r>
              <a:endParaRPr lang="en-US" sz="1400" dirty="0"/>
            </a:p>
          </p:txBody>
        </p:sp>
        <p:cxnSp>
          <p:nvCxnSpPr>
            <p:cNvPr id="30" name="Straight Arrow Connector 29"/>
            <p:cNvCxnSpPr>
              <a:endCxn id="12" idx="0"/>
            </p:cNvCxnSpPr>
            <p:nvPr/>
          </p:nvCxnSpPr>
          <p:spPr>
            <a:xfrm rot="16200000" flipH="1">
              <a:off x="2051079" y="5141806"/>
              <a:ext cx="1627458" cy="318973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 rot="5400000">
              <a:off x="1402949" y="4729091"/>
              <a:ext cx="677860" cy="194803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/>
            <p:cNvSpPr/>
            <p:nvPr/>
          </p:nvSpPr>
          <p:spPr>
            <a:xfrm>
              <a:off x="542004" y="4710810"/>
              <a:ext cx="111925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usesProtocol</a:t>
              </a:r>
              <a:endParaRPr lang="en-US" sz="1400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815541" y="5705248"/>
              <a:ext cx="116431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usesStandard</a:t>
              </a:r>
              <a:endParaRPr lang="en-US" sz="1400" dirty="0"/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1724446" y="4864698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3098510" y="5807245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4024984" y="4852828"/>
              <a:ext cx="4573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1..1</a:t>
              </a:r>
              <a:endParaRPr lang="en-US" sz="1400" dirty="0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3179966" y="4475693"/>
              <a:ext cx="2740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2489596" y="4473783"/>
              <a:ext cx="2740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1538086" y="4471873"/>
              <a:ext cx="2740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*</a:t>
              </a:r>
              <a:endParaRPr lang="en-US" sz="1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Changes (OBOE 1.1 Beta)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52357" y="2229708"/>
            <a:ext cx="2246903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Entity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52357" y="3936263"/>
            <a:ext cx="2246903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Characteristic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00166" y="2229708"/>
            <a:ext cx="224413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Observation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98612" y="3480641"/>
            <a:ext cx="2246903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Measurement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5138" y="5165422"/>
            <a:ext cx="224413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Protocol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26840" y="5167039"/>
            <a:ext cx="2246903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Standard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18" name="Straight Arrow Connector 17"/>
          <p:cNvCxnSpPr>
            <a:stCxn id="27" idx="3"/>
            <a:endCxn id="7" idx="1"/>
          </p:cNvCxnSpPr>
          <p:nvPr/>
        </p:nvCxnSpPr>
        <p:spPr>
          <a:xfrm>
            <a:off x="3643605" y="4130381"/>
            <a:ext cx="2708752" cy="6731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079007" y="2619097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measurementFor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1088967" y="3125188"/>
            <a:ext cx="14636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hasMeasurement</a:t>
            </a:r>
            <a:endParaRPr lang="en-US" sz="1400" dirty="0"/>
          </a:p>
        </p:txBody>
      </p:sp>
      <p:cxnSp>
        <p:nvCxnSpPr>
          <p:cNvPr id="21" name="Straight Arrow Connector 20"/>
          <p:cNvCxnSpPr>
            <a:stCxn id="10" idx="0"/>
            <a:endCxn id="9" idx="2"/>
          </p:cNvCxnSpPr>
          <p:nvPr/>
        </p:nvCxnSpPr>
        <p:spPr>
          <a:xfrm rot="5400000" flipH="1" flipV="1">
            <a:off x="2097530" y="3055939"/>
            <a:ext cx="849236" cy="168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396702" y="3882311"/>
            <a:ext cx="2246903" cy="4961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hasPrecision</a:t>
            </a:r>
            <a:r>
              <a:rPr lang="en-US" sz="1400" dirty="0" smtClean="0">
                <a:solidFill>
                  <a:schemeClr val="tx1"/>
                </a:solidFill>
              </a:rPr>
              <a:t> : decimal</a:t>
            </a:r>
          </a:p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hasMethod</a:t>
            </a:r>
            <a:r>
              <a:rPr lang="en-US" sz="1400" dirty="0" smtClean="0">
                <a:solidFill>
                  <a:schemeClr val="tx1"/>
                </a:solidFill>
              </a:rPr>
              <a:t> : </a:t>
            </a:r>
            <a:r>
              <a:rPr lang="en-US" sz="1400" dirty="0" err="1" smtClean="0">
                <a:solidFill>
                  <a:schemeClr val="tx1"/>
                </a:solidFill>
              </a:rPr>
              <a:t>anyType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17900" y="3807551"/>
            <a:ext cx="13285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ofCharacteristic</a:t>
            </a:r>
            <a:endParaRPr lang="en-US" sz="1400" dirty="0"/>
          </a:p>
        </p:txBody>
      </p:sp>
      <p:cxnSp>
        <p:nvCxnSpPr>
          <p:cNvPr id="30" name="Straight Arrow Connector 29"/>
          <p:cNvCxnSpPr/>
          <p:nvPr/>
        </p:nvCxnSpPr>
        <p:spPr>
          <a:xfrm rot="16200000" flipH="1">
            <a:off x="2850514" y="4513905"/>
            <a:ext cx="787912" cy="529232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5400000">
            <a:off x="1464425" y="4506360"/>
            <a:ext cx="780856" cy="537270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542004" y="4850622"/>
            <a:ext cx="11192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usesProtocol</a:t>
            </a:r>
            <a:endParaRPr lang="en-US" sz="1400" dirty="0"/>
          </a:p>
        </p:txBody>
      </p:sp>
      <p:sp>
        <p:nvSpPr>
          <p:cNvPr id="51" name="Rectangle 50"/>
          <p:cNvSpPr/>
          <p:nvPr/>
        </p:nvSpPr>
        <p:spPr>
          <a:xfrm>
            <a:off x="3509084" y="4838971"/>
            <a:ext cx="1164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usesStandard</a:t>
            </a:r>
            <a:endParaRPr lang="en-US" sz="1400" dirty="0"/>
          </a:p>
        </p:txBody>
      </p:sp>
      <p:cxnSp>
        <p:nvCxnSpPr>
          <p:cNvPr id="65" name="Straight Arrow Connector 64"/>
          <p:cNvCxnSpPr>
            <a:stCxn id="9" idx="0"/>
            <a:endCxn id="9" idx="1"/>
          </p:cNvCxnSpPr>
          <p:nvPr/>
        </p:nvCxnSpPr>
        <p:spPr>
          <a:xfrm rot="16200000" flipH="1" flipV="1">
            <a:off x="1860774" y="1769099"/>
            <a:ext cx="200849" cy="1122066"/>
          </a:xfrm>
          <a:prstGeom prst="bentConnector4">
            <a:avLst>
              <a:gd name="adj1" fmla="val -305243"/>
              <a:gd name="adj2" fmla="val 129719"/>
            </a:avLst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stCxn id="9" idx="3"/>
            <a:endCxn id="6" idx="1"/>
          </p:cNvCxnSpPr>
          <p:nvPr/>
        </p:nvCxnSpPr>
        <p:spPr>
          <a:xfrm>
            <a:off x="3644298" y="2430557"/>
            <a:ext cx="2708059" cy="1588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Rectangle 82"/>
          <p:cNvSpPr/>
          <p:nvPr/>
        </p:nvSpPr>
        <p:spPr>
          <a:xfrm>
            <a:off x="5581284" y="2096039"/>
            <a:ext cx="757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ofEntity</a:t>
            </a:r>
            <a:endParaRPr lang="en-US" sz="1400" dirty="0"/>
          </a:p>
        </p:txBody>
      </p:sp>
      <p:sp>
        <p:nvSpPr>
          <p:cNvPr id="84" name="Rectangle 83"/>
          <p:cNvSpPr/>
          <p:nvPr/>
        </p:nvSpPr>
        <p:spPr>
          <a:xfrm>
            <a:off x="93486" y="1955192"/>
            <a:ext cx="10015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hasContext</a:t>
            </a:r>
            <a:endParaRPr lang="en-US" sz="1400" dirty="0"/>
          </a:p>
        </p:txBody>
      </p:sp>
      <p:sp>
        <p:nvSpPr>
          <p:cNvPr id="95" name="Rectangle 94"/>
          <p:cNvSpPr/>
          <p:nvPr/>
        </p:nvSpPr>
        <p:spPr>
          <a:xfrm>
            <a:off x="5859538" y="2418166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97" name="Rectangle 96"/>
          <p:cNvSpPr/>
          <p:nvPr/>
        </p:nvSpPr>
        <p:spPr>
          <a:xfrm>
            <a:off x="1160788" y="2194274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99" name="Rectangle 98"/>
          <p:cNvSpPr/>
          <p:nvPr/>
        </p:nvSpPr>
        <p:spPr>
          <a:xfrm>
            <a:off x="2552576" y="2617625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100" name="Rectangle 99"/>
          <p:cNvSpPr/>
          <p:nvPr/>
        </p:nvSpPr>
        <p:spPr>
          <a:xfrm>
            <a:off x="2265837" y="2001796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05" name="Rectangle 104"/>
          <p:cNvSpPr/>
          <p:nvPr/>
        </p:nvSpPr>
        <p:spPr>
          <a:xfrm>
            <a:off x="3648374" y="2430830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06" name="Rectangle 105"/>
          <p:cNvSpPr/>
          <p:nvPr/>
        </p:nvSpPr>
        <p:spPr>
          <a:xfrm>
            <a:off x="2574406" y="3197399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07" name="Rectangle 106"/>
          <p:cNvSpPr/>
          <p:nvPr/>
        </p:nvSpPr>
        <p:spPr>
          <a:xfrm>
            <a:off x="1724446" y="4864698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108" name="Rectangle 107"/>
          <p:cNvSpPr/>
          <p:nvPr/>
        </p:nvSpPr>
        <p:spPr>
          <a:xfrm>
            <a:off x="2917465" y="4864700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109" name="Rectangle 108"/>
          <p:cNvSpPr/>
          <p:nvPr/>
        </p:nvSpPr>
        <p:spPr>
          <a:xfrm>
            <a:off x="5922187" y="4143005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113" name="Rectangle 112"/>
          <p:cNvSpPr/>
          <p:nvPr/>
        </p:nvSpPr>
        <p:spPr>
          <a:xfrm>
            <a:off x="2780896" y="4380575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14" name="Rectangle 113"/>
          <p:cNvSpPr/>
          <p:nvPr/>
        </p:nvSpPr>
        <p:spPr>
          <a:xfrm>
            <a:off x="2039122" y="4390316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cxnSp>
        <p:nvCxnSpPr>
          <p:cNvPr id="76" name="Straight Arrow Connector 75"/>
          <p:cNvCxnSpPr>
            <a:stCxn id="10" idx="3"/>
          </p:cNvCxnSpPr>
          <p:nvPr/>
        </p:nvCxnSpPr>
        <p:spPr>
          <a:xfrm flipV="1">
            <a:off x="3645515" y="2632200"/>
            <a:ext cx="2963549" cy="1049290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5519860" y="2911361"/>
            <a:ext cx="8386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hasValue</a:t>
            </a:r>
            <a:endParaRPr lang="en-US" sz="1400" dirty="0"/>
          </a:p>
        </p:txBody>
      </p:sp>
      <p:sp>
        <p:nvSpPr>
          <p:cNvPr id="123" name="Rectangle 122"/>
          <p:cNvSpPr/>
          <p:nvPr/>
        </p:nvSpPr>
        <p:spPr>
          <a:xfrm>
            <a:off x="6303238" y="2628821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124" name="Rectangle 123"/>
          <p:cNvSpPr/>
          <p:nvPr/>
        </p:nvSpPr>
        <p:spPr>
          <a:xfrm>
            <a:off x="3648374" y="3594725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25" name="Rectangle 124"/>
          <p:cNvSpPr/>
          <p:nvPr/>
        </p:nvSpPr>
        <p:spPr>
          <a:xfrm>
            <a:off x="3637646" y="4119957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29" name="Rectangle 128"/>
          <p:cNvSpPr/>
          <p:nvPr/>
        </p:nvSpPr>
        <p:spPr>
          <a:xfrm>
            <a:off x="3183752" y="4385519"/>
            <a:ext cx="10695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standardFor</a:t>
            </a:r>
            <a:endParaRPr lang="en-US" sz="1400" dirty="0"/>
          </a:p>
        </p:txBody>
      </p:sp>
      <p:sp>
        <p:nvSpPr>
          <p:cNvPr id="130" name="Rectangle 129"/>
          <p:cNvSpPr/>
          <p:nvPr/>
        </p:nvSpPr>
        <p:spPr>
          <a:xfrm>
            <a:off x="915792" y="4373868"/>
            <a:ext cx="10340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protocolFor</a:t>
            </a:r>
            <a:endParaRPr lang="en-US" sz="1400" dirty="0"/>
          </a:p>
        </p:txBody>
      </p:sp>
      <p:sp>
        <p:nvSpPr>
          <p:cNvPr id="131" name="Rectangle 130"/>
          <p:cNvSpPr/>
          <p:nvPr/>
        </p:nvSpPr>
        <p:spPr>
          <a:xfrm>
            <a:off x="3550643" y="3136839"/>
            <a:ext cx="8130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valueFor</a:t>
            </a:r>
            <a:endParaRPr lang="en-US" sz="1400" dirty="0"/>
          </a:p>
        </p:txBody>
      </p:sp>
      <p:sp>
        <p:nvSpPr>
          <p:cNvPr id="132" name="Rectangle 131"/>
          <p:cNvSpPr/>
          <p:nvPr/>
        </p:nvSpPr>
        <p:spPr>
          <a:xfrm>
            <a:off x="3677285" y="2112717"/>
            <a:ext cx="10367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observedBy</a:t>
            </a:r>
            <a:endParaRPr lang="en-US" sz="1400" dirty="0"/>
          </a:p>
        </p:txBody>
      </p:sp>
      <p:sp>
        <p:nvSpPr>
          <p:cNvPr id="133" name="Rectangle 132"/>
          <p:cNvSpPr/>
          <p:nvPr/>
        </p:nvSpPr>
        <p:spPr>
          <a:xfrm>
            <a:off x="2536204" y="1682368"/>
            <a:ext cx="9669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contextFor</a:t>
            </a:r>
            <a:endParaRPr lang="en-US" sz="1400" dirty="0"/>
          </a:p>
        </p:txBody>
      </p:sp>
      <p:sp>
        <p:nvSpPr>
          <p:cNvPr id="137" name="Rectangle 136"/>
          <p:cNvSpPr/>
          <p:nvPr/>
        </p:nvSpPr>
        <p:spPr>
          <a:xfrm>
            <a:off x="3660950" y="3806033"/>
            <a:ext cx="10890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measuredBy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Overview of OBOE 1.0 Beta</a:t>
            </a:r>
            <a:endParaRPr lang="en-US" dirty="0"/>
          </a:p>
        </p:txBody>
      </p:sp>
      <p:sp>
        <p:nvSpPr>
          <p:cNvPr id="69" name="Content Placeholder 6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/>
              <a:t>Entities can have (simple) characteristics</a:t>
            </a:r>
          </a:p>
          <a:p>
            <a:pPr lvl="1">
              <a:spcAft>
                <a:spcPts val="600"/>
              </a:spcAft>
            </a:pPr>
            <a:r>
              <a:rPr lang="en-US" sz="2400" dirty="0" smtClean="0"/>
              <a:t>Similar to OWL data type properties</a:t>
            </a:r>
          </a:p>
          <a:p>
            <a:pPr lvl="1">
              <a:spcAft>
                <a:spcPts val="600"/>
              </a:spcAft>
            </a:pPr>
            <a:r>
              <a:rPr lang="en-US" sz="2400" dirty="0" smtClean="0"/>
              <a:t>Length, Height, Mass, ...</a:t>
            </a:r>
          </a:p>
          <a:p>
            <a:pPr>
              <a:spcAft>
                <a:spcPts val="600"/>
              </a:spcAft>
            </a:pPr>
            <a:r>
              <a:rPr lang="en-US" sz="2800" dirty="0" smtClean="0"/>
              <a:t>Values have “</a:t>
            </a:r>
            <a:r>
              <a:rPr lang="en-US" sz="2800" i="1" dirty="0" smtClean="0"/>
              <a:t>value</a:t>
            </a:r>
            <a:r>
              <a:rPr lang="en-US" sz="2800" dirty="0" smtClean="0"/>
              <a:t> </a:t>
            </a:r>
            <a:r>
              <a:rPr lang="en-US" sz="2800" i="1" dirty="0" smtClean="0"/>
              <a:t>codes</a:t>
            </a:r>
            <a:r>
              <a:rPr lang="en-US" sz="2800" dirty="0" smtClean="0"/>
              <a:t>”</a:t>
            </a:r>
          </a:p>
          <a:p>
            <a:pPr lvl="1">
              <a:spcAft>
                <a:spcPts val="600"/>
              </a:spcAft>
            </a:pPr>
            <a:r>
              <a:rPr lang="en-US" sz="2400" dirty="0" smtClean="0"/>
              <a:t>Implicit connection to data</a:t>
            </a:r>
          </a:p>
        </p:txBody>
      </p:sp>
      <p:sp>
        <p:nvSpPr>
          <p:cNvPr id="6" name="Rectangle 5"/>
          <p:cNvSpPr/>
          <p:nvPr/>
        </p:nvSpPr>
        <p:spPr>
          <a:xfrm>
            <a:off x="5618281" y="2381171"/>
            <a:ext cx="252020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Entity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67510" y="5165422"/>
            <a:ext cx="252020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Characteristic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42022" y="4048490"/>
            <a:ext cx="2517094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CharacteristicValue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 rot="5400000">
            <a:off x="4952820" y="3974145"/>
            <a:ext cx="2382555" cy="1588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4830226" y="2845315"/>
            <a:ext cx="13328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characteristicOf</a:t>
            </a:r>
            <a:endParaRPr lang="en-US" sz="1400" dirty="0"/>
          </a:p>
        </p:txBody>
      </p:sp>
      <p:sp>
        <p:nvSpPr>
          <p:cNvPr id="59" name="Rectangle 58"/>
          <p:cNvSpPr/>
          <p:nvPr/>
        </p:nvSpPr>
        <p:spPr>
          <a:xfrm>
            <a:off x="4745653" y="4758290"/>
            <a:ext cx="14295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hasCharacteristic</a:t>
            </a:r>
            <a:endParaRPr lang="en-US" sz="1400" dirty="0"/>
          </a:p>
        </p:txBody>
      </p:sp>
      <p:cxnSp>
        <p:nvCxnSpPr>
          <p:cNvPr id="64" name="Shape 63"/>
          <p:cNvCxnSpPr>
            <a:stCxn id="7" idx="3"/>
            <a:endCxn id="121" idx="2"/>
          </p:cNvCxnSpPr>
          <p:nvPr/>
        </p:nvCxnSpPr>
        <p:spPr>
          <a:xfrm flipV="1">
            <a:off x="6287712" y="4782910"/>
            <a:ext cx="1411795" cy="583361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6374222" y="5381661"/>
            <a:ext cx="18389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hasCharacteristicValue</a:t>
            </a:r>
            <a:endParaRPr lang="en-US" sz="1400" dirty="0"/>
          </a:p>
        </p:txBody>
      </p:sp>
      <p:sp>
        <p:nvSpPr>
          <p:cNvPr id="90" name="Rectangle 89"/>
          <p:cNvSpPr/>
          <p:nvPr/>
        </p:nvSpPr>
        <p:spPr>
          <a:xfrm>
            <a:off x="6143303" y="2772185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91" name="Rectangle 90"/>
          <p:cNvSpPr/>
          <p:nvPr/>
        </p:nvSpPr>
        <p:spPr>
          <a:xfrm>
            <a:off x="6154021" y="4853250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92" name="Rectangle 91"/>
          <p:cNvSpPr/>
          <p:nvPr/>
        </p:nvSpPr>
        <p:spPr>
          <a:xfrm>
            <a:off x="7696200" y="4797623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111" name="Rectangle 110"/>
          <p:cNvSpPr/>
          <p:nvPr/>
        </p:nvSpPr>
        <p:spPr>
          <a:xfrm>
            <a:off x="6282681" y="5112480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117" name="Rectangle 116"/>
          <p:cNvSpPr/>
          <p:nvPr/>
        </p:nvSpPr>
        <p:spPr>
          <a:xfrm>
            <a:off x="6705559" y="3613427"/>
            <a:ext cx="2266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(e.g., </a:t>
            </a:r>
            <a:r>
              <a:rPr lang="en-US" i="1" dirty="0" err="1" smtClean="0"/>
              <a:t>DamagedValue</a:t>
            </a:r>
            <a:r>
              <a:rPr lang="en-US" i="1" dirty="0" smtClean="0"/>
              <a:t>)</a:t>
            </a:r>
            <a:endParaRPr lang="en-US" i="1" dirty="0"/>
          </a:p>
        </p:txBody>
      </p:sp>
      <p:sp>
        <p:nvSpPr>
          <p:cNvPr id="118" name="Rectangle 117"/>
          <p:cNvSpPr/>
          <p:nvPr/>
        </p:nvSpPr>
        <p:spPr>
          <a:xfrm>
            <a:off x="3706916" y="5654485"/>
            <a:ext cx="1731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(e.g., Condition)</a:t>
            </a:r>
            <a:endParaRPr lang="en-US" i="1" dirty="0"/>
          </a:p>
        </p:txBody>
      </p:sp>
      <p:sp>
        <p:nvSpPr>
          <p:cNvPr id="120" name="Rectangle 119"/>
          <p:cNvSpPr/>
          <p:nvPr/>
        </p:nvSpPr>
        <p:spPr>
          <a:xfrm>
            <a:off x="7056317" y="2821652"/>
            <a:ext cx="1275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(e.g., Shell)</a:t>
            </a:r>
            <a:endParaRPr lang="en-US" i="1" dirty="0"/>
          </a:p>
        </p:txBody>
      </p:sp>
      <p:sp>
        <p:nvSpPr>
          <p:cNvPr id="121" name="Rectangle 120"/>
          <p:cNvSpPr/>
          <p:nvPr/>
        </p:nvSpPr>
        <p:spPr>
          <a:xfrm>
            <a:off x="6439897" y="4454553"/>
            <a:ext cx="2519219" cy="3283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hasCode</a:t>
            </a:r>
            <a:r>
              <a:rPr lang="en-US" sz="1400" dirty="0" smtClean="0">
                <a:solidFill>
                  <a:schemeClr val="tx1"/>
                </a:solidFill>
              </a:rPr>
              <a:t> : </a:t>
            </a:r>
            <a:r>
              <a:rPr lang="en-US" sz="1400" dirty="0" err="1" smtClean="0">
                <a:solidFill>
                  <a:schemeClr val="tx1"/>
                </a:solidFill>
              </a:rPr>
              <a:t>anySimpleType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Changes (OBOE 1.1 Beta)</a:t>
            </a:r>
            <a:endParaRPr lang="en-US" dirty="0"/>
          </a:p>
        </p:txBody>
      </p:sp>
      <p:sp>
        <p:nvSpPr>
          <p:cNvPr id="69" name="Content Placeholder 68"/>
          <p:cNvSpPr>
            <a:spLocks noGrp="1"/>
          </p:cNvSpPr>
          <p:nvPr>
            <p:ph idx="1"/>
          </p:nvPr>
        </p:nvSpPr>
        <p:spPr>
          <a:xfrm>
            <a:off x="241905" y="895048"/>
            <a:ext cx="8672285" cy="561219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800" dirty="0" smtClean="0"/>
              <a:t>Remove Characteristic Value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Treat primitives as </a:t>
            </a:r>
            <a:r>
              <a:rPr lang="en-US" sz="2400" i="1" u="sng" dirty="0" smtClean="0"/>
              <a:t>special entities</a:t>
            </a:r>
            <a:r>
              <a:rPr lang="en-US" sz="2400" dirty="0" smtClean="0"/>
              <a:t> (like in “pure” OOP)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Values as primitives, asserted types (punning), entities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Allow complex Characteristics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Data and object properties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Improved reasoning power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Characteristics and entities constrained through measurements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OBOE 1.0 Beta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en-US" dirty="0" smtClean="0"/>
              <a:t>Observations are made within a context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The “environment” or “state” assumed to be present during an observation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Observations related via a Relationship (like part-of, within, etc.)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631487" y="5732709"/>
            <a:ext cx="252020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Entity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5552" y="5732709"/>
            <a:ext cx="2517094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Observation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7106" y="4346863"/>
            <a:ext cx="2517094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Context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10855" y="4346863"/>
            <a:ext cx="2517094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Relationship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6200000" flipV="1">
            <a:off x="2288082" y="5232557"/>
            <a:ext cx="988956" cy="11350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1474234" y="5240635"/>
            <a:ext cx="984150" cy="1588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3"/>
            <a:endCxn id="4" idx="1"/>
          </p:cNvCxnSpPr>
          <p:nvPr/>
        </p:nvCxnSpPr>
        <p:spPr>
          <a:xfrm>
            <a:off x="3522646" y="5933558"/>
            <a:ext cx="2108841" cy="1588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7" idx="1"/>
          </p:cNvCxnSpPr>
          <p:nvPr/>
        </p:nvCxnSpPr>
        <p:spPr>
          <a:xfrm>
            <a:off x="3524200" y="4547712"/>
            <a:ext cx="2086655" cy="1588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71780" y="4198229"/>
            <a:ext cx="19030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hasContextRelationship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4778850" y="5599040"/>
            <a:ext cx="757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ofEntity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2838751" y="4828333"/>
            <a:ext cx="18911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hasObservationContext</a:t>
            </a:r>
            <a:endParaRPr lang="en-US" sz="1400" dirty="0"/>
          </a:p>
        </p:txBody>
      </p:sp>
      <p:sp>
        <p:nvSpPr>
          <p:cNvPr id="15" name="Rectangle 14"/>
          <p:cNvSpPr/>
          <p:nvPr/>
        </p:nvSpPr>
        <p:spPr>
          <a:xfrm>
            <a:off x="35254" y="5314160"/>
            <a:ext cx="18911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hasContextObservation</a:t>
            </a:r>
            <a:endParaRPr lang="en-US" sz="1400" dirty="0"/>
          </a:p>
        </p:txBody>
      </p:sp>
      <p:cxnSp>
        <p:nvCxnSpPr>
          <p:cNvPr id="16" name="Straight Arrow Connector 15"/>
          <p:cNvCxnSpPr/>
          <p:nvPr/>
        </p:nvCxnSpPr>
        <p:spPr>
          <a:xfrm rot="16200000" flipV="1">
            <a:off x="6736840" y="5230064"/>
            <a:ext cx="994110" cy="7361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6200000" flipV="1">
            <a:off x="6078836" y="5239678"/>
            <a:ext cx="982239" cy="4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7252481" y="4826423"/>
            <a:ext cx="1758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hasEntityRelationship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>
          <a:xfrm>
            <a:off x="4864434" y="5288510"/>
            <a:ext cx="1758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hasRelationshipEntity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6956131" y="4757113"/>
            <a:ext cx="274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21" name="Rectangle 20"/>
          <p:cNvSpPr/>
          <p:nvPr/>
        </p:nvSpPr>
        <p:spPr>
          <a:xfrm>
            <a:off x="6609991" y="5431793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22" name="Rectangle 21"/>
          <p:cNvSpPr/>
          <p:nvPr/>
        </p:nvSpPr>
        <p:spPr>
          <a:xfrm>
            <a:off x="5150320" y="5921167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23" name="Rectangle 22"/>
          <p:cNvSpPr/>
          <p:nvPr/>
        </p:nvSpPr>
        <p:spPr>
          <a:xfrm>
            <a:off x="5172150" y="4549301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24" name="Rectangle 23"/>
          <p:cNvSpPr/>
          <p:nvPr/>
        </p:nvSpPr>
        <p:spPr>
          <a:xfrm>
            <a:off x="2473369" y="4736690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25" name="Rectangle 24"/>
          <p:cNvSpPr/>
          <p:nvPr/>
        </p:nvSpPr>
        <p:spPr>
          <a:xfrm>
            <a:off x="1978173" y="5430950"/>
            <a:ext cx="45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  <p:sp>
        <p:nvSpPr>
          <p:cNvPr id="26" name="Rectangle 25"/>
          <p:cNvSpPr/>
          <p:nvPr/>
        </p:nvSpPr>
        <p:spPr>
          <a:xfrm>
            <a:off x="2780079" y="5423240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1663315" y="4743754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28" name="Rectangle 27"/>
          <p:cNvSpPr/>
          <p:nvPr/>
        </p:nvSpPr>
        <p:spPr>
          <a:xfrm>
            <a:off x="6296947" y="4745243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29" name="Rectangle 28"/>
          <p:cNvSpPr/>
          <p:nvPr/>
        </p:nvSpPr>
        <p:spPr>
          <a:xfrm>
            <a:off x="3524200" y="4553834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*</a:t>
            </a:r>
            <a:endParaRPr lang="en-US" sz="1400" dirty="0"/>
          </a:p>
        </p:txBody>
      </p:sp>
      <p:sp>
        <p:nvSpPr>
          <p:cNvPr id="30" name="Rectangle 29"/>
          <p:cNvSpPr/>
          <p:nvPr/>
        </p:nvSpPr>
        <p:spPr>
          <a:xfrm>
            <a:off x="7237571" y="5432438"/>
            <a:ext cx="457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1..1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Changes (OBOE 1.1 Beta)</a:t>
            </a:r>
            <a:endParaRPr lang="en-US" dirty="0"/>
          </a:p>
        </p:txBody>
      </p:sp>
      <p:sp>
        <p:nvSpPr>
          <p:cNvPr id="69" name="Content Placeholder 68"/>
          <p:cNvSpPr>
            <a:spLocks noGrp="1"/>
          </p:cNvSpPr>
          <p:nvPr>
            <p:ph idx="1"/>
          </p:nvPr>
        </p:nvSpPr>
        <p:spPr>
          <a:xfrm>
            <a:off x="241905" y="895048"/>
            <a:ext cx="8672285" cy="561219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800" dirty="0" smtClean="0"/>
              <a:t>Removed context relationships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Replaced by more powerful characteristics (entity-entity)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But, retains same meaning of context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Simplified context representation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Now just an object property (</a:t>
            </a:r>
            <a:r>
              <a:rPr lang="en-US" sz="2400" dirty="0" err="1" smtClean="0"/>
              <a:t>hasContext</a:t>
            </a:r>
            <a:r>
              <a:rPr lang="en-US" sz="24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Proposed Changes (OBOE 1.1 Beta)</a:t>
            </a:r>
            <a:endParaRPr lang="en-US" dirty="0"/>
          </a:p>
        </p:txBody>
      </p:sp>
      <p:sp>
        <p:nvSpPr>
          <p:cNvPr id="69" name="Content Placeholder 68"/>
          <p:cNvSpPr>
            <a:spLocks noGrp="1"/>
          </p:cNvSpPr>
          <p:nvPr>
            <p:ph idx="1"/>
          </p:nvPr>
        </p:nvSpPr>
        <p:spPr>
          <a:xfrm>
            <a:off x="241905" y="895048"/>
            <a:ext cx="8672285" cy="5612190"/>
          </a:xfrm>
        </p:spPr>
        <p:txBody>
          <a:bodyPr>
            <a:normAutofit lnSpcReduction="10000"/>
          </a:bodyPr>
          <a:lstStyle/>
          <a:p>
            <a:pPr>
              <a:spcAft>
                <a:spcPts val="1200"/>
              </a:spcAft>
            </a:pPr>
            <a:r>
              <a:rPr lang="en-US" sz="2800" dirty="0" smtClean="0"/>
              <a:t>Added inverse properties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This gives many “</a:t>
            </a:r>
            <a:r>
              <a:rPr lang="en-US" sz="2400" i="1" u="sng" dirty="0" smtClean="0"/>
              <a:t>access paths</a:t>
            </a:r>
            <a:r>
              <a:rPr lang="en-US" sz="2400" dirty="0" smtClean="0"/>
              <a:t>” through the ontology</a:t>
            </a:r>
          </a:p>
          <a:p>
            <a:pPr lvl="1">
              <a:spcAft>
                <a:spcPts val="1200"/>
              </a:spcAft>
              <a:buNone/>
            </a:pPr>
            <a:r>
              <a:rPr lang="en-US" sz="2400" dirty="0" smtClean="0"/>
              <a:t>	… which is useful for reasoning (constraints) 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For example, can fully constrain a </a:t>
            </a:r>
            <a:r>
              <a:rPr lang="en-US" sz="2400" dirty="0" err="1" smtClean="0"/>
              <a:t>WingCount</a:t>
            </a:r>
            <a:r>
              <a:rPr lang="en-US" sz="2400" dirty="0" smtClean="0"/>
              <a:t> characteristic to have integer values and be of Birds within a Measurement: </a:t>
            </a:r>
          </a:p>
          <a:p>
            <a:pPr lvl="2">
              <a:spcAft>
                <a:spcPts val="1200"/>
              </a:spcAft>
              <a:buNone/>
            </a:pPr>
            <a:r>
              <a:rPr lang="en-US" sz="2000" dirty="0" err="1" smtClean="0"/>
              <a:t>WingCount</a:t>
            </a:r>
            <a:r>
              <a:rPr lang="en-US" sz="2000" dirty="0" smtClean="0"/>
              <a:t> </a:t>
            </a:r>
            <a:r>
              <a:rPr lang="en-US" sz="2000" dirty="0" err="1" smtClean="0"/>
              <a:t>measuredBy</a:t>
            </a:r>
            <a:r>
              <a:rPr lang="en-US" sz="2000" dirty="0" smtClean="0"/>
              <a:t> only (Measurement and (</a:t>
            </a:r>
            <a:r>
              <a:rPr lang="en-US" sz="2000" dirty="0" err="1" smtClean="0"/>
              <a:t>hasValue</a:t>
            </a:r>
            <a:r>
              <a:rPr lang="en-US" sz="2000" dirty="0" smtClean="0"/>
              <a:t> only </a:t>
            </a:r>
            <a:r>
              <a:rPr lang="en-US" sz="2000" dirty="0" err="1" smtClean="0"/>
              <a:t>int</a:t>
            </a:r>
            <a:r>
              <a:rPr lang="en-US" sz="2000" dirty="0" smtClean="0"/>
              <a:t>) and (</a:t>
            </a:r>
            <a:r>
              <a:rPr lang="en-US" sz="2000" dirty="0" err="1" smtClean="0"/>
              <a:t>measurementFor</a:t>
            </a:r>
            <a:r>
              <a:rPr lang="en-US" sz="2000" dirty="0" smtClean="0"/>
              <a:t> only Bird))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Removed dimension structure from characteristic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Now just a plain-old hierarchy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Units still retain the structure (with small changes)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Characteristic constrained through measurements (like above)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OBOE 1.0 Beta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5089" y="1083530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MeasurementStandard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089" y="1891167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78471" y="2790640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BaseUnit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78471" y="4122572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SimpleDerivedUnit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7743" y="5428421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ComplexDerivedUnit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9395" y="3183694"/>
            <a:ext cx="2223931" cy="334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hasPower</a:t>
            </a:r>
            <a:r>
              <a:rPr lang="en-US" sz="1400" dirty="0" smtClean="0">
                <a:solidFill>
                  <a:schemeClr val="tx1"/>
                </a:solidFill>
              </a:rPr>
              <a:t> = 1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79395" y="4524269"/>
            <a:ext cx="2223931" cy="334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hasPower</a:t>
            </a:r>
            <a:r>
              <a:rPr lang="en-US" sz="1400" dirty="0" smtClean="0">
                <a:solidFill>
                  <a:schemeClr val="tx1"/>
                </a:solidFill>
              </a:rPr>
              <a:t> = </a:t>
            </a:r>
            <a:r>
              <a:rPr lang="en-US" sz="1400" dirty="0" err="1" smtClean="0">
                <a:solidFill>
                  <a:schemeClr val="tx1"/>
                </a:solidFill>
              </a:rPr>
              <a:t>int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Isosceles Triangle 11"/>
          <p:cNvSpPr/>
          <p:nvPr/>
        </p:nvSpPr>
        <p:spPr>
          <a:xfrm>
            <a:off x="1063384" y="1485227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3" name="Isosceles Triangle 12"/>
          <p:cNvSpPr/>
          <p:nvPr/>
        </p:nvSpPr>
        <p:spPr>
          <a:xfrm>
            <a:off x="1063384" y="2313385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cxnSp>
        <p:nvCxnSpPr>
          <p:cNvPr id="15" name="Elbow Connector 14"/>
          <p:cNvCxnSpPr>
            <a:stCxn id="12" idx="3"/>
            <a:endCxn id="5" idx="0"/>
          </p:cNvCxnSpPr>
          <p:nvPr/>
        </p:nvCxnSpPr>
        <p:spPr>
          <a:xfrm rot="16200000" flipH="1">
            <a:off x="1090333" y="1784445"/>
            <a:ext cx="213442" cy="1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6" idx="1"/>
            <a:endCxn id="13" idx="3"/>
          </p:cNvCxnSpPr>
          <p:nvPr/>
        </p:nvCxnSpPr>
        <p:spPr>
          <a:xfrm rot="10800000">
            <a:off x="1197055" y="2505883"/>
            <a:ext cx="181417" cy="485606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16"/>
          <p:cNvCxnSpPr>
            <a:stCxn id="7" idx="1"/>
            <a:endCxn id="13" idx="3"/>
          </p:cNvCxnSpPr>
          <p:nvPr/>
        </p:nvCxnSpPr>
        <p:spPr>
          <a:xfrm rot="10800000">
            <a:off x="1197055" y="2505883"/>
            <a:ext cx="181417" cy="1817538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16"/>
          <p:cNvCxnSpPr>
            <a:stCxn id="8" idx="1"/>
            <a:endCxn id="13" idx="3"/>
          </p:cNvCxnSpPr>
          <p:nvPr/>
        </p:nvCxnSpPr>
        <p:spPr>
          <a:xfrm rot="10800000">
            <a:off x="1197055" y="2505884"/>
            <a:ext cx="170689" cy="312338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16"/>
          <p:cNvCxnSpPr>
            <a:stCxn id="7" idx="0"/>
            <a:endCxn id="9" idx="2"/>
          </p:cNvCxnSpPr>
          <p:nvPr/>
        </p:nvCxnSpPr>
        <p:spPr>
          <a:xfrm rot="5400000" flipH="1" flipV="1">
            <a:off x="2188895" y="3820106"/>
            <a:ext cx="604008" cy="924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493709" y="3582213"/>
            <a:ext cx="11376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hasBaseUnit</a:t>
            </a:r>
            <a:endParaRPr lang="en-US" sz="1400" dirty="0"/>
          </a:p>
        </p:txBody>
      </p:sp>
      <p:sp>
        <p:nvSpPr>
          <p:cNvPr id="31" name="Rectangle 30"/>
          <p:cNvSpPr/>
          <p:nvPr/>
        </p:nvSpPr>
        <p:spPr>
          <a:xfrm>
            <a:off x="2039121" y="3465703"/>
            <a:ext cx="5944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1..1</a:t>
            </a:r>
            <a:endParaRPr lang="en-US" sz="1400" dirty="0"/>
          </a:p>
        </p:txBody>
      </p:sp>
      <p:sp>
        <p:nvSpPr>
          <p:cNvPr id="32" name="Rectangle 31"/>
          <p:cNvSpPr/>
          <p:nvPr/>
        </p:nvSpPr>
        <p:spPr>
          <a:xfrm>
            <a:off x="2289175" y="3897727"/>
            <a:ext cx="2418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*</a:t>
            </a:r>
            <a:endParaRPr lang="en-US" sz="1400" dirty="0"/>
          </a:p>
        </p:txBody>
      </p:sp>
      <p:cxnSp>
        <p:nvCxnSpPr>
          <p:cNvPr id="33" name="Elbow Connector 16"/>
          <p:cNvCxnSpPr>
            <a:stCxn id="8" idx="3"/>
            <a:endCxn id="35" idx="4"/>
          </p:cNvCxnSpPr>
          <p:nvPr/>
        </p:nvCxnSpPr>
        <p:spPr>
          <a:xfrm flipV="1">
            <a:off x="3591674" y="4862823"/>
            <a:ext cx="428277" cy="76644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3857782" y="4524269"/>
            <a:ext cx="324338" cy="338554"/>
          </a:xfrm>
          <a:prstGeom prst="ellipse">
            <a:avLst/>
          </a:prstGeom>
          <a:solidFill>
            <a:srgbClr val="FFFFFF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1400" dirty="0" smtClean="0">
                <a:solidFill>
                  <a:srgbClr val="000000"/>
                </a:solidFill>
              </a:rPr>
              <a:t>U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37" name="Elbow Connector 16"/>
          <p:cNvCxnSpPr>
            <a:stCxn id="35" idx="2"/>
            <a:endCxn id="10" idx="3"/>
          </p:cNvCxnSpPr>
          <p:nvPr/>
        </p:nvCxnSpPr>
        <p:spPr>
          <a:xfrm rot="10800000">
            <a:off x="3603326" y="4691704"/>
            <a:ext cx="254456" cy="1842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16"/>
          <p:cNvCxnSpPr>
            <a:stCxn id="35" idx="0"/>
            <a:endCxn id="9" idx="3"/>
          </p:cNvCxnSpPr>
          <p:nvPr/>
        </p:nvCxnSpPr>
        <p:spPr>
          <a:xfrm rot="16200000" flipV="1">
            <a:off x="3225069" y="3729386"/>
            <a:ext cx="1173140" cy="416625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3319872" y="4996659"/>
            <a:ext cx="969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hasUnit</a:t>
            </a:r>
            <a:endParaRPr lang="en-US" sz="1400" dirty="0"/>
          </a:p>
        </p:txBody>
      </p:sp>
      <p:sp>
        <p:nvSpPr>
          <p:cNvPr id="44" name="Rectangle 43"/>
          <p:cNvSpPr/>
          <p:nvPr/>
        </p:nvSpPr>
        <p:spPr>
          <a:xfrm>
            <a:off x="3986599" y="4789233"/>
            <a:ext cx="5693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2..*</a:t>
            </a:r>
            <a:endParaRPr lang="en-US" sz="1400" dirty="0"/>
          </a:p>
        </p:txBody>
      </p:sp>
      <p:sp>
        <p:nvSpPr>
          <p:cNvPr id="45" name="Rectangle 44"/>
          <p:cNvSpPr/>
          <p:nvPr/>
        </p:nvSpPr>
        <p:spPr>
          <a:xfrm>
            <a:off x="3571819" y="5599710"/>
            <a:ext cx="4668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*</a:t>
            </a:r>
            <a:endParaRPr lang="en-US" sz="1400" dirty="0"/>
          </a:p>
        </p:txBody>
      </p:sp>
      <p:sp>
        <p:nvSpPr>
          <p:cNvPr id="46" name="Rectangle 45"/>
          <p:cNvSpPr/>
          <p:nvPr/>
        </p:nvSpPr>
        <p:spPr>
          <a:xfrm>
            <a:off x="4091458" y="1069097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Characteristic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091458" y="1876734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Dimension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687792" y="2776207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BaseDimension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687792" y="4108139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 err="1" smtClean="0">
                <a:solidFill>
                  <a:schemeClr val="tx1"/>
                </a:solidFill>
              </a:rPr>
              <a:t>SimpleDerivedDimension</a:t>
            </a:r>
            <a:endParaRPr lang="en-US" sz="1500" b="1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77064" y="5413988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 smtClean="0">
                <a:solidFill>
                  <a:schemeClr val="tx1"/>
                </a:solidFill>
              </a:rPr>
              <a:t>ComplexDerivedDimension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688716" y="3169261"/>
            <a:ext cx="2223931" cy="334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hasPower</a:t>
            </a:r>
            <a:r>
              <a:rPr lang="en-US" sz="1400" dirty="0" smtClean="0">
                <a:solidFill>
                  <a:schemeClr val="tx1"/>
                </a:solidFill>
              </a:rPr>
              <a:t> = 1</a:t>
            </a:r>
          </a:p>
        </p:txBody>
      </p:sp>
      <p:sp>
        <p:nvSpPr>
          <p:cNvPr id="52" name="Rectangle 51"/>
          <p:cNvSpPr/>
          <p:nvPr/>
        </p:nvSpPr>
        <p:spPr>
          <a:xfrm>
            <a:off x="5688716" y="4509836"/>
            <a:ext cx="2223931" cy="334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hasPower</a:t>
            </a:r>
            <a:r>
              <a:rPr lang="en-US" sz="1400" dirty="0" smtClean="0">
                <a:solidFill>
                  <a:schemeClr val="tx1"/>
                </a:solidFill>
              </a:rPr>
              <a:t> = </a:t>
            </a:r>
            <a:r>
              <a:rPr lang="en-US" sz="1400" dirty="0" err="1" smtClean="0">
                <a:solidFill>
                  <a:schemeClr val="tx1"/>
                </a:solidFill>
              </a:rPr>
              <a:t>int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53" name="Isosceles Triangle 52"/>
          <p:cNvSpPr/>
          <p:nvPr/>
        </p:nvSpPr>
        <p:spPr>
          <a:xfrm>
            <a:off x="5069753" y="1470794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54" name="Isosceles Triangle 53"/>
          <p:cNvSpPr/>
          <p:nvPr/>
        </p:nvSpPr>
        <p:spPr>
          <a:xfrm>
            <a:off x="5200082" y="2298952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cxnSp>
        <p:nvCxnSpPr>
          <p:cNvPr id="55" name="Elbow Connector 54"/>
          <p:cNvCxnSpPr>
            <a:stCxn id="53" idx="3"/>
            <a:endCxn id="47" idx="0"/>
          </p:cNvCxnSpPr>
          <p:nvPr/>
        </p:nvCxnSpPr>
        <p:spPr>
          <a:xfrm rot="16200000" flipH="1">
            <a:off x="5096702" y="1770012"/>
            <a:ext cx="213442" cy="1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16"/>
          <p:cNvCxnSpPr>
            <a:stCxn id="48" idx="1"/>
            <a:endCxn id="54" idx="3"/>
          </p:cNvCxnSpPr>
          <p:nvPr/>
        </p:nvCxnSpPr>
        <p:spPr>
          <a:xfrm rot="10800000">
            <a:off x="5333752" y="2491450"/>
            <a:ext cx="354040" cy="485606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16"/>
          <p:cNvCxnSpPr>
            <a:stCxn id="49" idx="1"/>
            <a:endCxn id="54" idx="3"/>
          </p:cNvCxnSpPr>
          <p:nvPr/>
        </p:nvCxnSpPr>
        <p:spPr>
          <a:xfrm rot="10800000">
            <a:off x="5333752" y="2491450"/>
            <a:ext cx="354040" cy="1817538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Elbow Connector 16"/>
          <p:cNvCxnSpPr>
            <a:stCxn id="50" idx="1"/>
            <a:endCxn id="54" idx="3"/>
          </p:cNvCxnSpPr>
          <p:nvPr/>
        </p:nvCxnSpPr>
        <p:spPr>
          <a:xfrm rot="10800000">
            <a:off x="5333752" y="2491451"/>
            <a:ext cx="343312" cy="312338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Elbow Connector 16"/>
          <p:cNvCxnSpPr>
            <a:stCxn id="49" idx="0"/>
            <a:endCxn id="51" idx="2"/>
          </p:cNvCxnSpPr>
          <p:nvPr/>
        </p:nvCxnSpPr>
        <p:spPr>
          <a:xfrm rot="5400000" flipH="1" flipV="1">
            <a:off x="6498216" y="3805673"/>
            <a:ext cx="604008" cy="924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6851238" y="3521176"/>
            <a:ext cx="17893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hasBaseDimension</a:t>
            </a:r>
            <a:endParaRPr lang="en-US" sz="1400" dirty="0"/>
          </a:p>
        </p:txBody>
      </p:sp>
      <p:sp>
        <p:nvSpPr>
          <p:cNvPr id="61" name="Rectangle 60"/>
          <p:cNvSpPr/>
          <p:nvPr/>
        </p:nvSpPr>
        <p:spPr>
          <a:xfrm>
            <a:off x="6292142" y="3462921"/>
            <a:ext cx="5924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1..1</a:t>
            </a:r>
            <a:endParaRPr lang="en-US" sz="1400" dirty="0"/>
          </a:p>
        </p:txBody>
      </p:sp>
      <p:sp>
        <p:nvSpPr>
          <p:cNvPr id="62" name="Rectangle 61"/>
          <p:cNvSpPr/>
          <p:nvPr/>
        </p:nvSpPr>
        <p:spPr>
          <a:xfrm>
            <a:off x="6575191" y="3883294"/>
            <a:ext cx="4510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*</a:t>
            </a:r>
            <a:endParaRPr lang="en-US" sz="1400" dirty="0"/>
          </a:p>
        </p:txBody>
      </p:sp>
      <p:cxnSp>
        <p:nvCxnSpPr>
          <p:cNvPr id="63" name="Elbow Connector 16"/>
          <p:cNvCxnSpPr>
            <a:stCxn id="50" idx="3"/>
            <a:endCxn id="64" idx="4"/>
          </p:cNvCxnSpPr>
          <p:nvPr/>
        </p:nvCxnSpPr>
        <p:spPr>
          <a:xfrm flipV="1">
            <a:off x="7900995" y="4848390"/>
            <a:ext cx="730089" cy="76644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8481707" y="4509836"/>
            <a:ext cx="298754" cy="338554"/>
          </a:xfrm>
          <a:prstGeom prst="ellipse">
            <a:avLst/>
          </a:prstGeom>
          <a:solidFill>
            <a:srgbClr val="FFFFFF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1400" dirty="0" smtClean="0">
                <a:solidFill>
                  <a:srgbClr val="000000"/>
                </a:solidFill>
              </a:rPr>
              <a:t>U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65" name="Elbow Connector 16"/>
          <p:cNvCxnSpPr>
            <a:stCxn id="64" idx="2"/>
            <a:endCxn id="52" idx="3"/>
          </p:cNvCxnSpPr>
          <p:nvPr/>
        </p:nvCxnSpPr>
        <p:spPr>
          <a:xfrm rot="10800000">
            <a:off x="7912647" y="4677271"/>
            <a:ext cx="569060" cy="1842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16"/>
          <p:cNvCxnSpPr>
            <a:stCxn id="64" idx="0"/>
            <a:endCxn id="51" idx="3"/>
          </p:cNvCxnSpPr>
          <p:nvPr/>
        </p:nvCxnSpPr>
        <p:spPr>
          <a:xfrm rot="16200000" flipV="1">
            <a:off x="7685296" y="3564047"/>
            <a:ext cx="1173140" cy="71843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7433991" y="5052132"/>
            <a:ext cx="13976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hasDimension</a:t>
            </a:r>
            <a:endParaRPr lang="en-US" sz="1400" dirty="0"/>
          </a:p>
        </p:txBody>
      </p:sp>
      <p:sp>
        <p:nvSpPr>
          <p:cNvPr id="68" name="Rectangle 67"/>
          <p:cNvSpPr/>
          <p:nvPr/>
        </p:nvSpPr>
        <p:spPr>
          <a:xfrm>
            <a:off x="8587220" y="4786451"/>
            <a:ext cx="696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2..*</a:t>
            </a:r>
            <a:endParaRPr lang="en-US" sz="1400" dirty="0"/>
          </a:p>
        </p:txBody>
      </p:sp>
      <p:sp>
        <p:nvSpPr>
          <p:cNvPr id="69" name="Rectangle 68"/>
          <p:cNvSpPr/>
          <p:nvPr/>
        </p:nvSpPr>
        <p:spPr>
          <a:xfrm>
            <a:off x="7892791" y="5585277"/>
            <a:ext cx="4384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*</a:t>
            </a:r>
            <a:endParaRPr lang="en-US" sz="1400" dirty="0"/>
          </a:p>
        </p:txBody>
      </p:sp>
      <p:grpSp>
        <p:nvGrpSpPr>
          <p:cNvPr id="88" name="Group 87"/>
          <p:cNvGrpSpPr/>
          <p:nvPr/>
        </p:nvGrpSpPr>
        <p:grpSpPr>
          <a:xfrm>
            <a:off x="3620582" y="2743341"/>
            <a:ext cx="2058330" cy="2838132"/>
            <a:chOff x="3620582" y="2743341"/>
            <a:chExt cx="2058330" cy="2838132"/>
          </a:xfrm>
        </p:grpSpPr>
        <p:cxnSp>
          <p:nvCxnSpPr>
            <p:cNvPr id="77" name="Straight Arrow Connector 76"/>
            <p:cNvCxnSpPr/>
            <p:nvPr/>
          </p:nvCxnSpPr>
          <p:spPr>
            <a:xfrm>
              <a:off x="3631310" y="3119650"/>
              <a:ext cx="2045754" cy="1588"/>
            </a:xfrm>
            <a:prstGeom prst="straightConnector1">
              <a:avLst/>
            </a:prstGeom>
            <a:ln w="31750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Rectangle 79"/>
            <p:cNvSpPr/>
            <p:nvPr/>
          </p:nvSpPr>
          <p:spPr>
            <a:xfrm>
              <a:off x="3637205" y="2743341"/>
              <a:ext cx="1559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err="1" smtClean="0">
                  <a:solidFill>
                    <a:schemeClr val="tx1"/>
                  </a:solidFill>
                </a:rPr>
                <a:t>forCharacteristic</a:t>
              </a:r>
              <a:endParaRPr lang="en-US" sz="1600" dirty="0"/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3620582" y="4084143"/>
              <a:ext cx="2058330" cy="1497330"/>
              <a:chOff x="3620582" y="4084143"/>
              <a:chExt cx="2058330" cy="1497330"/>
            </a:xfrm>
          </p:grpSpPr>
          <p:cxnSp>
            <p:nvCxnSpPr>
              <p:cNvPr id="82" name="Straight Arrow Connector 81"/>
              <p:cNvCxnSpPr/>
              <p:nvPr/>
            </p:nvCxnSpPr>
            <p:spPr>
              <a:xfrm>
                <a:off x="3620582" y="4448801"/>
                <a:ext cx="2045754" cy="1588"/>
              </a:xfrm>
              <a:prstGeom prst="straightConnector1">
                <a:avLst/>
              </a:prstGeom>
              <a:ln w="31750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Rectangle 82"/>
              <p:cNvSpPr/>
              <p:nvPr/>
            </p:nvSpPr>
            <p:spPr>
              <a:xfrm>
                <a:off x="3638129" y="4084143"/>
                <a:ext cx="1559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600" dirty="0" err="1" smtClean="0">
                    <a:solidFill>
                      <a:schemeClr val="tx1"/>
                    </a:solidFill>
                  </a:rPr>
                  <a:t>forCharacteristic</a:t>
                </a:r>
                <a:endParaRPr lang="en-US" sz="1600" dirty="0"/>
              </a:p>
            </p:txBody>
          </p:sp>
          <p:grpSp>
            <p:nvGrpSpPr>
              <p:cNvPr id="86" name="Group 85"/>
              <p:cNvGrpSpPr/>
              <p:nvPr/>
            </p:nvGrpSpPr>
            <p:grpSpPr>
              <a:xfrm>
                <a:off x="3633158" y="5215227"/>
                <a:ext cx="2045754" cy="366246"/>
                <a:chOff x="3633158" y="5215227"/>
                <a:chExt cx="2045754" cy="366246"/>
              </a:xfrm>
            </p:grpSpPr>
            <p:cxnSp>
              <p:nvCxnSpPr>
                <p:cNvPr id="84" name="Straight Arrow Connector 83"/>
                <p:cNvCxnSpPr/>
                <p:nvPr/>
              </p:nvCxnSpPr>
              <p:spPr>
                <a:xfrm>
                  <a:off x="3633158" y="5579885"/>
                  <a:ext cx="2045754" cy="1588"/>
                </a:xfrm>
                <a:prstGeom prst="straightConnector1">
                  <a:avLst/>
                </a:prstGeom>
                <a:ln w="31750" cap="flat" cmpd="sng" algn="ctr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arrow" w="lg" len="lg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5" name="Rectangle 84"/>
                <p:cNvSpPr/>
                <p:nvPr/>
              </p:nvSpPr>
              <p:spPr>
                <a:xfrm>
                  <a:off x="3650705" y="5215227"/>
                  <a:ext cx="15591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1600" dirty="0" err="1" smtClean="0">
                      <a:solidFill>
                        <a:schemeClr val="tx1"/>
                      </a:solidFill>
                    </a:rPr>
                    <a:t>forCharacteristic</a:t>
                  </a:r>
                  <a:endParaRPr lang="en-US" sz="1600" dirty="0"/>
                </a:p>
              </p:txBody>
            </p:sp>
          </p:grpSp>
        </p:grpSp>
      </p:grpSp>
      <p:sp>
        <p:nvSpPr>
          <p:cNvPr id="89" name="Rectangle 88"/>
          <p:cNvSpPr/>
          <p:nvPr/>
        </p:nvSpPr>
        <p:spPr>
          <a:xfrm>
            <a:off x="2490438" y="6019800"/>
            <a:ext cx="4672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smtClean="0">
                <a:solidFill>
                  <a:schemeClr val="tx1"/>
                </a:solidFill>
              </a:rPr>
              <a:t>Note: Implicit constraints </a:t>
            </a:r>
            <a:r>
              <a:rPr lang="en-US" i="1" dirty="0" smtClean="0"/>
              <a:t>that must be enforced by the application (i.e., not by a </a:t>
            </a:r>
            <a:r>
              <a:rPr lang="en-US" i="1" dirty="0" err="1" smtClean="0"/>
              <a:t>reasoner</a:t>
            </a:r>
            <a:r>
              <a:rPr lang="en-US" i="1" dirty="0" smtClean="0"/>
              <a:t>)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Changes (OBOE 1.1 Beta)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51169" y="1188389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MeasurementStandard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1169" y="1996026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44551" y="2895499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BaseUnit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44551" y="4227431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DerivedUnit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33823" y="5533280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CompositeUnit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45475" y="4629128"/>
            <a:ext cx="2223931" cy="334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+ </a:t>
            </a:r>
            <a:r>
              <a:rPr lang="en-US" sz="1400" dirty="0" err="1" smtClean="0">
                <a:solidFill>
                  <a:schemeClr val="tx1"/>
                </a:solidFill>
              </a:rPr>
              <a:t>hasPower</a:t>
            </a:r>
            <a:r>
              <a:rPr lang="en-US" sz="1400" dirty="0" smtClean="0">
                <a:solidFill>
                  <a:schemeClr val="tx1"/>
                </a:solidFill>
              </a:rPr>
              <a:t> = </a:t>
            </a:r>
            <a:r>
              <a:rPr lang="en-US" sz="1400" dirty="0" err="1" smtClean="0">
                <a:solidFill>
                  <a:schemeClr val="tx1"/>
                </a:solidFill>
              </a:rPr>
              <a:t>int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Isosceles Triangle 11"/>
          <p:cNvSpPr/>
          <p:nvPr/>
        </p:nvSpPr>
        <p:spPr>
          <a:xfrm>
            <a:off x="1529464" y="1590086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3" name="Isosceles Triangle 12"/>
          <p:cNvSpPr/>
          <p:nvPr/>
        </p:nvSpPr>
        <p:spPr>
          <a:xfrm>
            <a:off x="1529464" y="2418244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cxnSp>
        <p:nvCxnSpPr>
          <p:cNvPr id="15" name="Elbow Connector 14"/>
          <p:cNvCxnSpPr>
            <a:stCxn id="12" idx="3"/>
            <a:endCxn id="5" idx="0"/>
          </p:cNvCxnSpPr>
          <p:nvPr/>
        </p:nvCxnSpPr>
        <p:spPr>
          <a:xfrm rot="16200000" flipH="1">
            <a:off x="1556413" y="1889304"/>
            <a:ext cx="213442" cy="1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6" idx="1"/>
            <a:endCxn id="13" idx="3"/>
          </p:cNvCxnSpPr>
          <p:nvPr/>
        </p:nvCxnSpPr>
        <p:spPr>
          <a:xfrm rot="10800000">
            <a:off x="1663135" y="2610742"/>
            <a:ext cx="181417" cy="485606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16"/>
          <p:cNvCxnSpPr>
            <a:stCxn id="7" idx="1"/>
            <a:endCxn id="13" idx="3"/>
          </p:cNvCxnSpPr>
          <p:nvPr/>
        </p:nvCxnSpPr>
        <p:spPr>
          <a:xfrm rot="10800000">
            <a:off x="1663135" y="2610742"/>
            <a:ext cx="181417" cy="1817538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16"/>
          <p:cNvCxnSpPr>
            <a:stCxn id="8" idx="1"/>
            <a:endCxn id="13" idx="3"/>
          </p:cNvCxnSpPr>
          <p:nvPr/>
        </p:nvCxnSpPr>
        <p:spPr>
          <a:xfrm rot="10800000">
            <a:off x="1663135" y="2610743"/>
            <a:ext cx="170689" cy="312338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16"/>
          <p:cNvCxnSpPr>
            <a:stCxn id="7" idx="0"/>
            <a:endCxn id="6" idx="2"/>
          </p:cNvCxnSpPr>
          <p:nvPr/>
        </p:nvCxnSpPr>
        <p:spPr>
          <a:xfrm rot="5400000" flipH="1" flipV="1">
            <a:off x="2491400" y="3762314"/>
            <a:ext cx="930235" cy="1588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959789" y="3454052"/>
            <a:ext cx="11376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hasUnit</a:t>
            </a:r>
            <a:endParaRPr lang="en-US" sz="1400" dirty="0"/>
          </a:p>
        </p:txBody>
      </p:sp>
      <p:sp>
        <p:nvSpPr>
          <p:cNvPr id="31" name="Rectangle 30"/>
          <p:cNvSpPr/>
          <p:nvPr/>
        </p:nvSpPr>
        <p:spPr>
          <a:xfrm>
            <a:off x="2505201" y="3337542"/>
            <a:ext cx="5944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1..1</a:t>
            </a:r>
            <a:endParaRPr lang="en-US" sz="1400" dirty="0"/>
          </a:p>
        </p:txBody>
      </p:sp>
      <p:sp>
        <p:nvSpPr>
          <p:cNvPr id="32" name="Rectangle 31"/>
          <p:cNvSpPr/>
          <p:nvPr/>
        </p:nvSpPr>
        <p:spPr>
          <a:xfrm>
            <a:off x="2755255" y="4002586"/>
            <a:ext cx="2418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*</a:t>
            </a:r>
            <a:endParaRPr lang="en-US" sz="1400" dirty="0"/>
          </a:p>
        </p:txBody>
      </p:sp>
      <p:cxnSp>
        <p:nvCxnSpPr>
          <p:cNvPr id="33" name="Elbow Connector 16"/>
          <p:cNvCxnSpPr>
            <a:stCxn id="8" idx="3"/>
            <a:endCxn id="35" idx="4"/>
          </p:cNvCxnSpPr>
          <p:nvPr/>
        </p:nvCxnSpPr>
        <p:spPr>
          <a:xfrm flipV="1">
            <a:off x="4057754" y="4967682"/>
            <a:ext cx="836097" cy="76644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731682" y="4629128"/>
            <a:ext cx="324338" cy="338554"/>
          </a:xfrm>
          <a:prstGeom prst="ellipse">
            <a:avLst/>
          </a:prstGeom>
          <a:solidFill>
            <a:srgbClr val="FFFFFF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1400" dirty="0" smtClean="0">
                <a:solidFill>
                  <a:srgbClr val="000000"/>
                </a:solidFill>
              </a:rPr>
              <a:t>U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37" name="Elbow Connector 16"/>
          <p:cNvCxnSpPr>
            <a:stCxn id="35" idx="2"/>
            <a:endCxn id="10" idx="3"/>
          </p:cNvCxnSpPr>
          <p:nvPr/>
        </p:nvCxnSpPr>
        <p:spPr>
          <a:xfrm rot="10800000">
            <a:off x="4069406" y="4796563"/>
            <a:ext cx="662276" cy="1842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16"/>
          <p:cNvCxnSpPr>
            <a:stCxn id="35" idx="0"/>
            <a:endCxn id="6" idx="3"/>
          </p:cNvCxnSpPr>
          <p:nvPr/>
        </p:nvCxnSpPr>
        <p:spPr>
          <a:xfrm rot="16200000" flipV="1">
            <a:off x="3714777" y="3450053"/>
            <a:ext cx="1532780" cy="825369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4135512" y="5101518"/>
            <a:ext cx="969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hasUnit</a:t>
            </a:r>
            <a:endParaRPr lang="en-US" sz="1400" dirty="0"/>
          </a:p>
        </p:txBody>
      </p:sp>
      <p:sp>
        <p:nvSpPr>
          <p:cNvPr id="44" name="Rectangle 43"/>
          <p:cNvSpPr/>
          <p:nvPr/>
        </p:nvSpPr>
        <p:spPr>
          <a:xfrm>
            <a:off x="4860499" y="4894092"/>
            <a:ext cx="5693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2..*</a:t>
            </a:r>
            <a:endParaRPr lang="en-US" sz="1400" dirty="0"/>
          </a:p>
        </p:txBody>
      </p:sp>
      <p:sp>
        <p:nvSpPr>
          <p:cNvPr id="45" name="Rectangle 44"/>
          <p:cNvSpPr/>
          <p:nvPr/>
        </p:nvSpPr>
        <p:spPr>
          <a:xfrm>
            <a:off x="4037899" y="5704569"/>
            <a:ext cx="4668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*</a:t>
            </a:r>
            <a:endParaRPr lang="en-US" sz="1400" dirty="0"/>
          </a:p>
        </p:txBody>
      </p:sp>
      <p:sp>
        <p:nvSpPr>
          <p:cNvPr id="46" name="Rectangle 45"/>
          <p:cNvSpPr/>
          <p:nvPr/>
        </p:nvSpPr>
        <p:spPr>
          <a:xfrm>
            <a:off x="5777069" y="1173956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Characteristic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777069" y="1993244"/>
            <a:ext cx="222393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</a:rPr>
              <a:t>PhysicalCharacteristic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53" name="Isosceles Triangle 52"/>
          <p:cNvSpPr/>
          <p:nvPr/>
        </p:nvSpPr>
        <p:spPr>
          <a:xfrm>
            <a:off x="6755364" y="1575653"/>
            <a:ext cx="267340" cy="192498"/>
          </a:xfrm>
          <a:prstGeom prst="triangl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cxnSp>
        <p:nvCxnSpPr>
          <p:cNvPr id="55" name="Elbow Connector 54"/>
          <p:cNvCxnSpPr>
            <a:stCxn id="53" idx="3"/>
            <a:endCxn id="47" idx="0"/>
          </p:cNvCxnSpPr>
          <p:nvPr/>
        </p:nvCxnSpPr>
        <p:spPr>
          <a:xfrm rot="16200000" flipH="1">
            <a:off x="6776488" y="1880696"/>
            <a:ext cx="225093" cy="1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stCxn id="5" idx="3"/>
            <a:endCxn id="47" idx="1"/>
          </p:cNvCxnSpPr>
          <p:nvPr/>
        </p:nvCxnSpPr>
        <p:spPr>
          <a:xfrm flipV="1">
            <a:off x="2775100" y="2194093"/>
            <a:ext cx="3001969" cy="2782"/>
          </a:xfrm>
          <a:prstGeom prst="straightConnector1">
            <a:avLst/>
          </a:prstGeom>
          <a:ln w="31750" cap="flat" cmpd="sng" algn="ctr">
            <a:solidFill>
              <a:srgbClr val="FF6600"/>
            </a:solidFill>
            <a:prstDash val="solid"/>
            <a:round/>
            <a:headEnd type="none" w="med" len="med"/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2819400" y="1795046"/>
            <a:ext cx="2813591" cy="338554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r>
              <a:rPr lang="en-US" sz="1600" dirty="0" err="1" smtClean="0"/>
              <a:t>standardFor</a:t>
            </a:r>
            <a:r>
              <a:rPr lang="en-US" sz="1600" dirty="0" smtClean="0"/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o</a:t>
            </a:r>
            <a:r>
              <a:rPr lang="en-US" sz="1600" dirty="0" smtClean="0"/>
              <a:t> </a:t>
            </a:r>
            <a:r>
              <a:rPr lang="en-US" sz="1600" dirty="0" err="1" smtClean="0"/>
              <a:t>hasCharacteristic</a:t>
            </a:r>
            <a:endParaRPr lang="en-US" sz="1600" dirty="0"/>
          </a:p>
        </p:txBody>
      </p:sp>
      <p:sp>
        <p:nvSpPr>
          <p:cNvPr id="76" name="Rectangle 75"/>
          <p:cNvSpPr/>
          <p:nvPr/>
        </p:nvSpPr>
        <p:spPr>
          <a:xfrm>
            <a:off x="6245949" y="2604224"/>
            <a:ext cx="24232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smtClean="0"/>
              <a:t>Characteristics can be used over a variety of units and standards … no restriction on structuring</a:t>
            </a:r>
          </a:p>
          <a:p>
            <a:endParaRPr lang="en-US" sz="1600" i="1" dirty="0" smtClean="0"/>
          </a:p>
          <a:p>
            <a:r>
              <a:rPr lang="en-US" sz="1600" i="1" dirty="0" smtClean="0"/>
              <a:t>Enables many “surrogates” for a characteristic (like density 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Changes for 1.1 Beta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905" y="895048"/>
            <a:ext cx="8672285" cy="545435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Modularization</a:t>
            </a:r>
          </a:p>
          <a:p>
            <a:pPr lvl="1">
              <a:buNone/>
            </a:pPr>
            <a:r>
              <a:rPr lang="en-US" i="1" u="sng" dirty="0" smtClean="0"/>
              <a:t>oboe-core</a:t>
            </a:r>
            <a:r>
              <a:rPr lang="en-US" dirty="0" smtClean="0"/>
              <a:t>  …  the basic structures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Entity, Observation, Characteristic, Protocol, Standard, Measurement</a:t>
            </a:r>
          </a:p>
          <a:p>
            <a:pPr lvl="1">
              <a:buNone/>
            </a:pPr>
            <a:r>
              <a:rPr lang="en-US" i="1" u="sng" dirty="0" smtClean="0"/>
              <a:t>oboe</a:t>
            </a:r>
            <a:r>
              <a:rPr lang="en-US" dirty="0" smtClean="0"/>
              <a:t>  …  the next level of detail </a:t>
            </a:r>
          </a:p>
          <a:p>
            <a:pPr lvl="2"/>
            <a:r>
              <a:rPr lang="en-US" dirty="0" smtClean="0"/>
              <a:t>Entity (Primitive) Values</a:t>
            </a:r>
          </a:p>
          <a:p>
            <a:pPr lvl="2"/>
            <a:r>
              <a:rPr lang="en-US" dirty="0" smtClean="0"/>
              <a:t>Characteristics: </a:t>
            </a:r>
            <a:r>
              <a:rPr lang="en-US" dirty="0" err="1" smtClean="0"/>
              <a:t>PhysicalCharacteristic</a:t>
            </a:r>
            <a:r>
              <a:rPr lang="en-US" dirty="0" smtClean="0"/>
              <a:t>, </a:t>
            </a:r>
            <a:r>
              <a:rPr lang="en-US" dirty="0" err="1" smtClean="0"/>
              <a:t>QualifiedCharacteristic</a:t>
            </a:r>
            <a:r>
              <a:rPr lang="en-US" dirty="0" smtClean="0"/>
              <a:t>, Name, Type</a:t>
            </a:r>
          </a:p>
          <a:p>
            <a:pPr lvl="2">
              <a:spcAft>
                <a:spcPts val="1200"/>
              </a:spcAft>
            </a:pPr>
            <a:r>
              <a:rPr lang="en-US" dirty="0" smtClean="0"/>
              <a:t>Unit structure: </a:t>
            </a:r>
            <a:r>
              <a:rPr lang="en-US" dirty="0" err="1" smtClean="0"/>
              <a:t>BaseUnit</a:t>
            </a:r>
            <a:r>
              <a:rPr lang="en-US" dirty="0" smtClean="0"/>
              <a:t>, </a:t>
            </a:r>
            <a:r>
              <a:rPr lang="en-US" dirty="0" err="1" smtClean="0"/>
              <a:t>DerivedUnit</a:t>
            </a:r>
            <a:r>
              <a:rPr lang="en-US" dirty="0" smtClean="0"/>
              <a:t>, </a:t>
            </a:r>
            <a:r>
              <a:rPr lang="en-US" dirty="0" err="1" smtClean="0"/>
              <a:t>CompositeUnit</a:t>
            </a:r>
            <a:r>
              <a:rPr lang="en-US" dirty="0" smtClean="0"/>
              <a:t>, </a:t>
            </a:r>
            <a:r>
              <a:rPr lang="en-US" dirty="0" err="1" smtClean="0"/>
              <a:t>UnitConversion</a:t>
            </a:r>
            <a:endParaRPr lang="en-US" dirty="0" smtClean="0"/>
          </a:p>
          <a:p>
            <a:pPr lvl="1">
              <a:buNone/>
            </a:pPr>
            <a:r>
              <a:rPr lang="en-US" i="1" u="sng" dirty="0" smtClean="0"/>
              <a:t>oboe-unit</a:t>
            </a:r>
            <a:r>
              <a:rPr lang="en-US" dirty="0" smtClean="0"/>
              <a:t>  …  common units &amp; characteristics</a:t>
            </a:r>
          </a:p>
          <a:p>
            <a:pPr lvl="2"/>
            <a:r>
              <a:rPr lang="en-US" dirty="0" smtClean="0"/>
              <a:t>Physical characteristics (dimensions), conversions,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Comparison of OBOE to O&amp;M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905" y="895048"/>
            <a:ext cx="8672285" cy="759377"/>
          </a:xfrm>
        </p:spPr>
        <p:txBody>
          <a:bodyPr/>
          <a:lstStyle/>
          <a:p>
            <a:r>
              <a:rPr lang="en-US" dirty="0" smtClean="0"/>
              <a:t>Highly overlapping models …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329385" y="3332363"/>
            <a:ext cx="228383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Observation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9428" y="4622033"/>
            <a:ext cx="175508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Feature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90281" y="4622033"/>
            <a:ext cx="175508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PropertyType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82970" y="2266042"/>
            <a:ext cx="175508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Time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86958" y="3332362"/>
            <a:ext cx="175508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Location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94585" y="4622033"/>
            <a:ext cx="1945924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ResultData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646098" y="4622033"/>
            <a:ext cx="1755081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Process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29385" y="2079627"/>
            <a:ext cx="2283832" cy="4016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ObservationCollection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12" name="Elbow Connector 16"/>
          <p:cNvCxnSpPr>
            <a:stCxn id="4" idx="0"/>
            <a:endCxn id="11" idx="2"/>
          </p:cNvCxnSpPr>
          <p:nvPr/>
        </p:nvCxnSpPr>
        <p:spPr>
          <a:xfrm rot="5400000" flipH="1" flipV="1">
            <a:off x="4045782" y="2906844"/>
            <a:ext cx="851039" cy="1588"/>
          </a:xfrm>
          <a:prstGeom prst="bentConnector3">
            <a:avLst>
              <a:gd name="adj1" fmla="val 50000"/>
            </a:avLst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99428" y="4134792"/>
            <a:ext cx="14496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featureOfInterest</a:t>
            </a:r>
            <a:endParaRPr lang="en-US" sz="1400" dirty="0"/>
          </a:p>
        </p:txBody>
      </p:sp>
      <p:cxnSp>
        <p:nvCxnSpPr>
          <p:cNvPr id="26" name="Straight Arrow Connector 25"/>
          <p:cNvCxnSpPr/>
          <p:nvPr/>
        </p:nvCxnSpPr>
        <p:spPr>
          <a:xfrm rot="5400000" flipH="1" flipV="1">
            <a:off x="3778343" y="3987356"/>
            <a:ext cx="887970" cy="381385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2661332" y="4134792"/>
            <a:ext cx="14943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observedProperty</a:t>
            </a:r>
            <a:endParaRPr lang="en-US" sz="1400" dirty="0"/>
          </a:p>
        </p:txBody>
      </p:sp>
      <p:cxnSp>
        <p:nvCxnSpPr>
          <p:cNvPr id="31" name="Straight Arrow Connector 30"/>
          <p:cNvCxnSpPr/>
          <p:nvPr/>
        </p:nvCxnSpPr>
        <p:spPr>
          <a:xfrm rot="16200000" flipV="1">
            <a:off x="4528351" y="4026571"/>
            <a:ext cx="887973" cy="302952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4994847" y="4111490"/>
            <a:ext cx="6001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result</a:t>
            </a:r>
            <a:endParaRPr lang="en-US" sz="1400" dirty="0"/>
          </a:p>
        </p:txBody>
      </p:sp>
      <p:cxnSp>
        <p:nvCxnSpPr>
          <p:cNvPr id="35" name="Straight Arrow Connector 34"/>
          <p:cNvCxnSpPr/>
          <p:nvPr/>
        </p:nvCxnSpPr>
        <p:spPr>
          <a:xfrm rot="10800000">
            <a:off x="5440027" y="3734855"/>
            <a:ext cx="1206072" cy="887179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312447" y="4124078"/>
            <a:ext cx="9412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procedure</a:t>
            </a:r>
            <a:endParaRPr lang="en-US" sz="1400" dirty="0"/>
          </a:p>
        </p:txBody>
      </p:sp>
      <p:cxnSp>
        <p:nvCxnSpPr>
          <p:cNvPr id="38" name="Straight Arrow Connector 37"/>
          <p:cNvCxnSpPr>
            <a:stCxn id="8" idx="1"/>
            <a:endCxn id="4" idx="3"/>
          </p:cNvCxnSpPr>
          <p:nvPr/>
        </p:nvCxnSpPr>
        <p:spPr>
          <a:xfrm rot="10800000" flipV="1">
            <a:off x="5613218" y="3533210"/>
            <a:ext cx="1673741" cy="1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5632993" y="3225432"/>
            <a:ext cx="16696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observationLocation</a:t>
            </a:r>
            <a:endParaRPr lang="en-US" sz="1400" dirty="0"/>
          </a:p>
        </p:txBody>
      </p:sp>
      <p:cxnSp>
        <p:nvCxnSpPr>
          <p:cNvPr id="42" name="Straight Arrow Connector 41"/>
          <p:cNvCxnSpPr/>
          <p:nvPr/>
        </p:nvCxnSpPr>
        <p:spPr>
          <a:xfrm rot="10800000" flipV="1">
            <a:off x="5406584" y="2667738"/>
            <a:ext cx="1076390" cy="650902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6146605" y="2713725"/>
            <a:ext cx="12013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samplingTime</a:t>
            </a:r>
            <a:endParaRPr lang="en-US" sz="1400" dirty="0"/>
          </a:p>
        </p:txBody>
      </p:sp>
      <p:sp>
        <p:nvSpPr>
          <p:cNvPr id="47" name="Rectangle 46"/>
          <p:cNvSpPr/>
          <p:nvPr/>
        </p:nvSpPr>
        <p:spPr>
          <a:xfrm>
            <a:off x="3688671" y="3010863"/>
            <a:ext cx="8130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member</a:t>
            </a:r>
            <a:endParaRPr lang="en-US" sz="1400" dirty="0"/>
          </a:p>
        </p:txBody>
      </p:sp>
      <p:sp>
        <p:nvSpPr>
          <p:cNvPr id="48" name="Rectangle 47"/>
          <p:cNvSpPr/>
          <p:nvPr/>
        </p:nvSpPr>
        <p:spPr>
          <a:xfrm>
            <a:off x="4470279" y="2452552"/>
            <a:ext cx="9807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/>
              <a:t>memberOf</a:t>
            </a:r>
            <a:endParaRPr lang="en-US" sz="1400" dirty="0"/>
          </a:p>
        </p:txBody>
      </p:sp>
      <p:cxnSp>
        <p:nvCxnSpPr>
          <p:cNvPr id="59" name="Straight Arrow Connector 58"/>
          <p:cNvCxnSpPr/>
          <p:nvPr/>
        </p:nvCxnSpPr>
        <p:spPr>
          <a:xfrm flipV="1">
            <a:off x="1914682" y="3734855"/>
            <a:ext cx="1480974" cy="887971"/>
          </a:xfrm>
          <a:prstGeom prst="straightConnector1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arrow" w="lg" len="lg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9" name="Group 78"/>
          <p:cNvGrpSpPr/>
          <p:nvPr/>
        </p:nvGrpSpPr>
        <p:grpSpPr>
          <a:xfrm>
            <a:off x="245001" y="2091275"/>
            <a:ext cx="3319168" cy="1452096"/>
            <a:chOff x="245001" y="2091275"/>
            <a:chExt cx="3319168" cy="1452096"/>
          </a:xfrm>
        </p:grpSpPr>
        <p:sp>
          <p:nvSpPr>
            <p:cNvPr id="49" name="Rectangle 48"/>
            <p:cNvSpPr/>
            <p:nvPr/>
          </p:nvSpPr>
          <p:spPr>
            <a:xfrm>
              <a:off x="245001" y="2091275"/>
              <a:ext cx="2171640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 smtClean="0">
                  <a:solidFill>
                    <a:schemeClr val="tx1"/>
                  </a:solidFill>
                </a:rPr>
                <a:t>ObservationContext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45001" y="2499139"/>
              <a:ext cx="2171640" cy="3884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00" dirty="0" smtClean="0">
                  <a:solidFill>
                    <a:schemeClr val="tx1"/>
                  </a:solidFill>
                </a:rPr>
                <a:t>+ role</a:t>
              </a:r>
            </a:p>
          </p:txBody>
        </p:sp>
        <p:cxnSp>
          <p:nvCxnSpPr>
            <p:cNvPr id="54" name="Straight Arrow Connector 53"/>
            <p:cNvCxnSpPr>
              <a:endCxn id="50" idx="3"/>
            </p:cNvCxnSpPr>
            <p:nvPr/>
          </p:nvCxnSpPr>
          <p:spPr>
            <a:xfrm rot="10800000">
              <a:off x="2416642" y="2693346"/>
              <a:ext cx="326559" cy="27845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dash"/>
              <a:round/>
              <a:headEnd type="none" w="lg" len="lg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Elbow Connector 16"/>
            <p:cNvCxnSpPr>
              <a:endCxn id="4" idx="1"/>
            </p:cNvCxnSpPr>
            <p:nvPr/>
          </p:nvCxnSpPr>
          <p:spPr>
            <a:xfrm rot="5400000">
              <a:off x="3217156" y="3186199"/>
              <a:ext cx="459243" cy="234783"/>
            </a:xfrm>
            <a:prstGeom prst="bentConnector4">
              <a:avLst>
                <a:gd name="adj1" fmla="val -32755"/>
                <a:gd name="adj2" fmla="val 326404"/>
              </a:avLst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Elbow Connector 16"/>
            <p:cNvCxnSpPr/>
            <p:nvPr/>
          </p:nvCxnSpPr>
          <p:spPr>
            <a:xfrm rot="5400000" flipH="1" flipV="1">
              <a:off x="3433309" y="3203238"/>
              <a:ext cx="260127" cy="1590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Rectangle 74"/>
            <p:cNvSpPr/>
            <p:nvPr/>
          </p:nvSpPr>
          <p:spPr>
            <a:xfrm>
              <a:off x="1264550" y="3235594"/>
              <a:ext cx="15912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/>
                <a:t>relatedObservation</a:t>
              </a:r>
              <a:endParaRPr lang="en-US" sz="1400" dirty="0"/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555638" y="1676400"/>
            <a:ext cx="8207362" cy="3777147"/>
            <a:chOff x="609599" y="1676400"/>
            <a:chExt cx="8207362" cy="3777147"/>
          </a:xfrm>
        </p:grpSpPr>
        <p:grpSp>
          <p:nvGrpSpPr>
            <p:cNvPr id="89" name="Group 88"/>
            <p:cNvGrpSpPr/>
            <p:nvPr/>
          </p:nvGrpSpPr>
          <p:grpSpPr>
            <a:xfrm>
              <a:off x="1167665" y="1850104"/>
              <a:ext cx="7649296" cy="3603443"/>
              <a:chOff x="1167665" y="1850104"/>
              <a:chExt cx="7649296" cy="3603443"/>
            </a:xfrm>
          </p:grpSpPr>
          <p:sp>
            <p:nvSpPr>
              <p:cNvPr id="80" name="Rectangle 79"/>
              <p:cNvSpPr/>
              <p:nvPr/>
            </p:nvSpPr>
            <p:spPr>
              <a:xfrm>
                <a:off x="1167665" y="5071627"/>
                <a:ext cx="77979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Entity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2599444" y="5084215"/>
                <a:ext cx="152458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Characteristic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2" name="Rectangle 81"/>
              <p:cNvSpPr/>
              <p:nvPr/>
            </p:nvSpPr>
            <p:spPr>
              <a:xfrm>
                <a:off x="4332039" y="5084215"/>
                <a:ext cx="2139279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Measurement Value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3" name="Rectangle 82"/>
              <p:cNvSpPr/>
              <p:nvPr/>
            </p:nvSpPr>
            <p:spPr>
              <a:xfrm>
                <a:off x="6905137" y="5061850"/>
                <a:ext cx="127434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Protocol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4" name="Rectangle 83"/>
              <p:cNvSpPr/>
              <p:nvPr/>
            </p:nvSpPr>
            <p:spPr>
              <a:xfrm>
                <a:off x="7542621" y="3810314"/>
                <a:ext cx="127434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Context*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5" name="Rectangle 84"/>
              <p:cNvSpPr/>
              <p:nvPr/>
            </p:nvSpPr>
            <p:spPr>
              <a:xfrm>
                <a:off x="6710743" y="1850104"/>
                <a:ext cx="127434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Context*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7" name="Rectangle 86"/>
              <p:cNvSpPr/>
              <p:nvPr/>
            </p:nvSpPr>
            <p:spPr>
              <a:xfrm>
                <a:off x="2459460" y="2438400"/>
                <a:ext cx="127434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Context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8" name="Rectangle 87"/>
              <p:cNvSpPr/>
              <p:nvPr/>
            </p:nvSpPr>
            <p:spPr>
              <a:xfrm>
                <a:off x="1390197" y="3533209"/>
                <a:ext cx="241849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FF0000"/>
                    </a:solidFill>
                  </a:rPr>
                  <a:t>Observation + Measurement</a:t>
                </a:r>
                <a:endParaRPr lang="en-US" i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90" name="Rectangle 89"/>
            <p:cNvSpPr/>
            <p:nvPr/>
          </p:nvSpPr>
          <p:spPr>
            <a:xfrm>
              <a:off x="609599" y="1676400"/>
              <a:ext cx="15394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i="1" dirty="0" smtClean="0">
                  <a:solidFill>
                    <a:srgbClr val="FF0000"/>
                  </a:solidFill>
                </a:rPr>
                <a:t>Characteristic</a:t>
              </a:r>
              <a:endParaRPr lang="en-US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4813</TotalTime>
  <Words>829</Words>
  <Application>Microsoft Macintosh PowerPoint</Application>
  <PresentationFormat>On-screen Show (4:3)</PresentationFormat>
  <Paragraphs>262</Paragraphs>
  <Slides>13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OBOE Model Changes</vt:lpstr>
      <vt:lpstr>Motivation for Changes</vt:lpstr>
      <vt:lpstr>Overview of OBOE 1.0 Beta</vt:lpstr>
      <vt:lpstr>Proposed Changes (OBOE 1.1 Beta)</vt:lpstr>
      <vt:lpstr>Overview of OBOE 1.0 Beta</vt:lpstr>
      <vt:lpstr>Proposed Changes (OBOE 1.1 Beta)</vt:lpstr>
      <vt:lpstr>Overview of OBOE 1.0 Beta</vt:lpstr>
      <vt:lpstr>Proposed Changes (OBOE 1.1 Beta)</vt:lpstr>
      <vt:lpstr>Other Proposed Changes (OBOE 1.1 Beta)</vt:lpstr>
      <vt:lpstr>Overview of OBOE 1.0 Beta</vt:lpstr>
      <vt:lpstr>Proposed Changes (OBOE 1.1 Beta)</vt:lpstr>
      <vt:lpstr>Proposed Changes for 1.1 Beta</vt:lpstr>
      <vt:lpstr>Comparison of OBOE to O&amp;M</vt:lpstr>
    </vt:vector>
  </TitlesOfParts>
  <Company>UC Davis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OBOE Model Changes</dc:title>
  <dc:creator>Shawn Bowes</dc:creator>
  <cp:lastModifiedBy>Shawn Bowers</cp:lastModifiedBy>
  <cp:revision>114</cp:revision>
  <dcterms:created xsi:type="dcterms:W3CDTF">2010-06-10T17:20:20Z</dcterms:created>
  <dcterms:modified xsi:type="dcterms:W3CDTF">2010-06-10T17:20:41Z</dcterms:modified>
</cp:coreProperties>
</file>