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vml" ContentType="application/vnd.openxmlformats-officedocument.vmlDrawin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6" r:id="rId2"/>
    <p:sldId id="309" r:id="rId3"/>
    <p:sldId id="361" r:id="rId4"/>
    <p:sldId id="360" r:id="rId5"/>
    <p:sldId id="348" r:id="rId6"/>
    <p:sldId id="311" r:id="rId7"/>
    <p:sldId id="349" r:id="rId8"/>
    <p:sldId id="338" r:id="rId9"/>
    <p:sldId id="316" r:id="rId10"/>
    <p:sldId id="327" r:id="rId11"/>
    <p:sldId id="323" r:id="rId12"/>
    <p:sldId id="324" r:id="rId13"/>
    <p:sldId id="344" r:id="rId14"/>
    <p:sldId id="347" r:id="rId15"/>
    <p:sldId id="351" r:id="rId16"/>
    <p:sldId id="340" r:id="rId17"/>
    <p:sldId id="358" r:id="rId18"/>
    <p:sldId id="346" r:id="rId19"/>
    <p:sldId id="359" r:id="rId20"/>
    <p:sldId id="339" r:id="rId21"/>
    <p:sldId id="345" r:id="rId22"/>
    <p:sldId id="362" r:id="rId23"/>
    <p:sldId id="341" r:id="rId24"/>
    <p:sldId id="364" r:id="rId25"/>
    <p:sldId id="365" r:id="rId26"/>
    <p:sldId id="375" r:id="rId27"/>
    <p:sldId id="376" r:id="rId28"/>
    <p:sldId id="367" r:id="rId29"/>
    <p:sldId id="366" r:id="rId30"/>
    <p:sldId id="329" r:id="rId31"/>
    <p:sldId id="368" r:id="rId32"/>
    <p:sldId id="353" r:id="rId33"/>
    <p:sldId id="369" r:id="rId34"/>
    <p:sldId id="371" r:id="rId35"/>
    <p:sldId id="373" r:id="rId36"/>
    <p:sldId id="374" r:id="rId37"/>
    <p:sldId id="377" r:id="rId38"/>
    <p:sldId id="330" r:id="rId39"/>
    <p:sldId id="332" r:id="rId40"/>
    <p:sldId id="333" r:id="rId41"/>
    <p:sldId id="337" r:id="rId42"/>
    <p:sldId id="342" r:id="rId43"/>
    <p:sldId id="378" r:id="rId44"/>
    <p:sldId id="336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clrMru>
    <a:srgbClr val="F9FFAA"/>
    <a:srgbClr val="66CCFF"/>
    <a:srgbClr val="00FF80"/>
    <a:srgbClr val="FFFF66"/>
    <a:srgbClr val="2347B4"/>
    <a:srgbClr val="5FB24D"/>
    <a:srgbClr val="683B2B"/>
    <a:srgbClr val="84B8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Objects="1">
      <p:cViewPr>
        <p:scale>
          <a:sx n="100" d="100"/>
          <a:sy n="100" d="100"/>
        </p:scale>
        <p:origin x="-8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6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notesMaster" Target="notesMasters/notesMaster1.xml"/><Relationship Id="rId47" Type="http://schemas.openxmlformats.org/officeDocument/2006/relationships/handoutMaster" Target="handoutMasters/handoutMaster1.xml"/><Relationship Id="rId48" Type="http://schemas.openxmlformats.org/officeDocument/2006/relationships/printerSettings" Target="printerSettings/printerSettings1.bin"/><Relationship Id="rId49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8F0816-577B-9F4C-9E9C-6203A6B9A82A}" type="datetimeFigureOut">
              <a:rPr lang="en-US" smtClean="0"/>
              <a:pPr/>
              <a:t>2/27/11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BA7A9-55FE-A84C-808D-730C2214D8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2156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D3F92-97C3-9E47-8812-8AF0E8E1263A}" type="datetimeFigureOut">
              <a:rPr lang="en-US" smtClean="0"/>
              <a:pPr/>
              <a:t>2/27/11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08795B-C034-2940-83B3-068A9727EE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43831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2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4B28F30-6FF7-7D4B-A7C3-67E8C911EF4D}" type="slidenum">
              <a:rPr lang="en-GB" sz="1200"/>
              <a:pPr/>
              <a:t>5</a:t>
            </a:fld>
            <a:endParaRPr lang="en-GB" sz="1200"/>
          </a:p>
        </p:txBody>
      </p:sp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1165225" y="692150"/>
            <a:ext cx="4527550" cy="33956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endParaRPr lang="en-US"/>
          </a:p>
        </p:txBody>
      </p:sp>
      <p:sp>
        <p:nvSpPr>
          <p:cNvPr id="44036" name="Text Box 3"/>
          <p:cNvSpPr>
            <a:spLocks noGrp="1" noChangeArrowheads="1"/>
          </p:cNvSpPr>
          <p:nvPr>
            <p:ph type="body"/>
          </p:nvPr>
        </p:nvSpPr>
        <p:spPr>
          <a:xfrm>
            <a:off x="1208088" y="4295775"/>
            <a:ext cx="4452937" cy="280988"/>
          </a:xfrm>
          <a:solidFill>
            <a:srgbClr val="FFFFFF"/>
          </a:solidFill>
          <a:ln w="9360"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tIns="45000" bIns="45000">
            <a:spAutoFit/>
          </a:bodyPr>
          <a:lstStyle/>
          <a:p>
            <a:pPr>
              <a:spcBef>
                <a:spcPts val="45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4F323B0-CDC1-AD40-B8D7-BEDEC1E205FF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2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fld id="{1AFA0D60-7DE0-3749-A428-5D7269F5B49D}" type="slidenum">
              <a:rPr lang="en-GB" sz="1200"/>
              <a:pPr algn="r"/>
              <a:t>16</a:t>
            </a:fld>
            <a:endParaRPr lang="en-GB" sz="1200"/>
          </a:p>
        </p:txBody>
      </p:sp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1165225" y="692150"/>
            <a:ext cx="4527550" cy="33956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endParaRPr lang="en-US"/>
          </a:p>
        </p:txBody>
      </p:sp>
      <p:sp>
        <p:nvSpPr>
          <p:cNvPr id="56324" name="Text Box 3"/>
          <p:cNvSpPr>
            <a:spLocks noGrp="1" noChangeArrowheads="1"/>
          </p:cNvSpPr>
          <p:nvPr>
            <p:ph type="body"/>
          </p:nvPr>
        </p:nvSpPr>
        <p:spPr>
          <a:xfrm>
            <a:off x="1208088" y="4295775"/>
            <a:ext cx="4452937" cy="280988"/>
          </a:xfrm>
          <a:solidFill>
            <a:srgbClr val="FFFFFF"/>
          </a:solidFill>
          <a:ln w="9360"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tIns="45000" bIns="45000">
            <a:spAutoFit/>
          </a:bodyPr>
          <a:lstStyle/>
          <a:p>
            <a:pPr>
              <a:spcBef>
                <a:spcPts val="45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39825"/>
            <a:ext cx="7772400" cy="1470025"/>
          </a:xfrm>
        </p:spPr>
        <p:txBody>
          <a:bodyPr/>
          <a:lstStyle>
            <a:lvl1pPr algn="ctr">
              <a:defRPr sz="3200">
                <a:solidFill>
                  <a:srgbClr val="17375E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956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eScience 2010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56356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8229600" cy="541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err="1" smtClean="0"/>
              <a:t>Rauischholzhausen</a:t>
            </a:r>
            <a:r>
              <a:rPr lang="en-US" dirty="0" smtClean="0"/>
              <a:t>/Marburg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Feb 2011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1DF2B-B89A-1D4B-BD1C-5FB167A0A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 ftr="0"/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2">
              <a:lumMod val="75000"/>
            </a:schemeClr>
          </a:solidFill>
          <a:latin typeface="Lucida Grande CY"/>
          <a:ea typeface="+mj-ea"/>
          <a:cs typeface="Lucida Grande CY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Gill Sans"/>
          <a:ea typeface="+mn-ea"/>
          <a:cs typeface="Gill San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Gill Sans"/>
          <a:ea typeface="+mn-ea"/>
          <a:cs typeface="Gill San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Gill Sans"/>
          <a:ea typeface="+mn-ea"/>
          <a:cs typeface="Gill San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Gill Sans"/>
          <a:ea typeface="+mn-ea"/>
          <a:cs typeface="Gill San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Gill Sans"/>
          <a:ea typeface="+mn-ea"/>
          <a:cs typeface="Gill San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knb.ecoinormatic.or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5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1" Type="http://schemas.microsoft.com/office/2007/relationships/media" Target="file://localhost/Users/markschildhauer/Desktop/MarburgEnvInfo2011/movies/7-load-sbc-ontology.mov" TargetMode="External"/><Relationship Id="rId2" Type="http://schemas.openxmlformats.org/officeDocument/2006/relationships/video" Target="file://localhost/Users/markschildhauer/Desktop/MarburgEnvInfo2011/movies/7-load-sbc-ontology.mov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1" Type="http://schemas.microsoft.com/office/2007/relationships/media" Target="file://localhost/Users/markschildhauer/Desktop/MarburgEnvInfo2011/movies/2-open_trait_data_package.mov" TargetMode="External"/><Relationship Id="rId2" Type="http://schemas.openxmlformats.org/officeDocument/2006/relationships/video" Target="file://localhost/Users/markschildhauer/Desktop/MarburgEnvInfo2011/movies/2-open_trait_data_package.mov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.png"/><Relationship Id="rId1" Type="http://schemas.microsoft.com/office/2007/relationships/media" Target="file://localhost/Users/markschildhauer/Desktop/MarburgEnvInfo2011/movies/3-annotate-trait-column.mov" TargetMode="External"/><Relationship Id="rId2" Type="http://schemas.openxmlformats.org/officeDocument/2006/relationships/video" Target="file://localhost/Users/markschildhauer/Desktop/MarburgEnvInfo2011/movies/3-annotate-trait-column.mov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3.png"/><Relationship Id="rId1" Type="http://schemas.microsoft.com/office/2007/relationships/media" Target="file://localhost/Users/markschildhauer/Desktop/MarburgEnvInfo2011/movies/6-annotation-query-same-observation.mov" TargetMode="External"/><Relationship Id="rId2" Type="http://schemas.openxmlformats.org/officeDocument/2006/relationships/video" Target="file://localhost/Users/markschildhauer/Desktop/MarburgEnvInfo2011/movies/6-annotation-query-same-observation.mov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534400" cy="1470025"/>
          </a:xfrm>
        </p:spPr>
        <p:txBody>
          <a:bodyPr/>
          <a:lstStyle/>
          <a:p>
            <a:r>
              <a:rPr lang="en-US" b="0" dirty="0" smtClean="0"/>
              <a:t>Using observational data models to enhance data interoperability for integrative biodiversity and ecological research</a:t>
            </a:r>
            <a:endParaRPr lang="en-US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895600"/>
            <a:ext cx="8534400" cy="2819400"/>
          </a:xfrm>
        </p:spPr>
        <p:txBody>
          <a:bodyPr>
            <a:normAutofit fontScale="92500" lnSpcReduction="10000"/>
          </a:bodyPr>
          <a:lstStyle/>
          <a:p>
            <a:r>
              <a:rPr lang="en-US" i="1" dirty="0" smtClean="0"/>
              <a:t>Mark Schildhauer*, Luis Bermudez, Shawn Bowers, </a:t>
            </a:r>
            <a:br>
              <a:rPr lang="en-US" i="1" dirty="0" smtClean="0"/>
            </a:br>
            <a:r>
              <a:rPr lang="en-US" i="1" dirty="0" smtClean="0"/>
              <a:t>Phillip C. </a:t>
            </a:r>
            <a:r>
              <a:rPr lang="en-US" i="1" dirty="0" err="1" smtClean="0"/>
              <a:t>Dibner</a:t>
            </a:r>
            <a:r>
              <a:rPr lang="en-US" i="1" dirty="0" smtClean="0"/>
              <a:t>, </a:t>
            </a:r>
            <a:r>
              <a:rPr lang="en-US" i="1" dirty="0" err="1" smtClean="0"/>
              <a:t>Corinna</a:t>
            </a:r>
            <a:r>
              <a:rPr lang="en-US" i="1" dirty="0" smtClean="0"/>
              <a:t> </a:t>
            </a:r>
            <a:r>
              <a:rPr lang="en-US" i="1" dirty="0" err="1" smtClean="0"/>
              <a:t>Gries</a:t>
            </a:r>
            <a:r>
              <a:rPr lang="en-US" i="1" dirty="0" smtClean="0"/>
              <a:t>, Matthew B. Jones,</a:t>
            </a:r>
            <a:br>
              <a:rPr lang="en-US" i="1" dirty="0" smtClean="0"/>
            </a:br>
            <a:r>
              <a:rPr lang="en-US" i="1" dirty="0" smtClean="0"/>
              <a:t> Deborah L. </a:t>
            </a:r>
            <a:r>
              <a:rPr lang="en-US" i="1" dirty="0" err="1" smtClean="0"/>
              <a:t>McGuinness</a:t>
            </a:r>
            <a:r>
              <a:rPr lang="en-US" i="1" dirty="0" smtClean="0"/>
              <a:t>, Steve </a:t>
            </a:r>
            <a:r>
              <a:rPr lang="en-US" i="1" dirty="0" err="1" smtClean="0"/>
              <a:t>Kelling</a:t>
            </a:r>
            <a:r>
              <a:rPr lang="en-US" i="1" dirty="0" smtClean="0"/>
              <a:t>, </a:t>
            </a:r>
            <a:r>
              <a:rPr lang="en-US" i="1" dirty="0" err="1"/>
              <a:t>Huiping</a:t>
            </a:r>
            <a:r>
              <a:rPr lang="en-US" i="1" dirty="0"/>
              <a:t> Cao, </a:t>
            </a:r>
            <a:r>
              <a:rPr lang="en-US" i="1" dirty="0" smtClean="0"/>
              <a:t>Ben </a:t>
            </a:r>
            <a:r>
              <a:rPr lang="en-US" i="1" dirty="0" err="1" smtClean="0"/>
              <a:t>Leinfelder</a:t>
            </a:r>
            <a:r>
              <a:rPr lang="en-US" i="1" dirty="0" smtClean="0"/>
              <a:t>, Margaret O’Brien, Carl </a:t>
            </a:r>
            <a:r>
              <a:rPr lang="en-US" i="1" dirty="0" err="1" smtClean="0"/>
              <a:t>Lagoze</a:t>
            </a:r>
            <a:r>
              <a:rPr lang="en-US" i="1" dirty="0" smtClean="0"/>
              <a:t>, Hilmar Lapp, and Joshua </a:t>
            </a:r>
            <a:r>
              <a:rPr lang="en-US" i="1" dirty="0" err="1" smtClean="0"/>
              <a:t>Madin</a:t>
            </a:r>
            <a:endParaRPr lang="en-US" i="1" baseline="30000" dirty="0" smtClean="0"/>
          </a:p>
          <a:p>
            <a:endParaRPr lang="en-US" b="1" i="1" baseline="30000" dirty="0" smtClean="0"/>
          </a:p>
          <a:p>
            <a:r>
              <a:rPr lang="en-US" b="1" i="1" baseline="30000" dirty="0" err="1" smtClean="0"/>
              <a:t>Rauischholzhausen</a:t>
            </a:r>
            <a:r>
              <a:rPr lang="en-US" b="1" i="1" baseline="30000" dirty="0"/>
              <a:t>, </a:t>
            </a:r>
            <a:r>
              <a:rPr lang="en-US" b="1" i="1" baseline="30000" dirty="0" smtClean="0"/>
              <a:t>Germany: meeting on “Data repositories in environmental sciences: concepts, definitions, technical solutions and user requirements” 	Feb. 2011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0178" y="5711428"/>
            <a:ext cx="828822" cy="84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 l="2124" t="5138" r="79819" b="9468"/>
          <a:stretch>
            <a:fillRect/>
          </a:stretch>
        </p:blipFill>
        <p:spPr bwMode="auto">
          <a:xfrm>
            <a:off x="7913350" y="5682493"/>
            <a:ext cx="697250" cy="64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696200" y="6243935"/>
            <a:ext cx="1447800" cy="461665"/>
          </a:xfrm>
          <a:prstGeom prst="rect">
            <a:avLst/>
          </a:prstGeom>
          <a:noFill/>
          <a:ln w="444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3175" cap="flat" cmpd="sng" algn="ctr">
                  <a:solidFill>
                    <a:schemeClr val="accent3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5FB24D"/>
                </a:solidFill>
                <a:latin typeface="CMU Serif Roman"/>
                <a:cs typeface="CMU Serif Roman"/>
              </a:rPr>
              <a:t>SONet</a:t>
            </a:r>
            <a:endParaRPr lang="en-US" sz="2400" b="1" dirty="0">
              <a:ln w="3175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5FB24D"/>
              </a:solidFill>
              <a:latin typeface="CMU Serif Roman"/>
              <a:cs typeface="CMU Serif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6236304"/>
            <a:ext cx="5134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presenter;  see end of presentation for affiliations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98438"/>
            <a:ext cx="6858000" cy="563562"/>
          </a:xfrm>
        </p:spPr>
        <p:txBody>
          <a:bodyPr/>
          <a:lstStyle/>
          <a:p>
            <a:r>
              <a:rPr lang="en-US" dirty="0" smtClean="0"/>
              <a:t>Integrative Environmental Research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5410200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  <a:buNone/>
            </a:pPr>
            <a:r>
              <a:rPr lang="en-US" dirty="0" smtClean="0"/>
              <a:t>Analyses require a </a:t>
            </a:r>
            <a:r>
              <a:rPr lang="en-US" i="1" u="sng" dirty="0" smtClean="0">
                <a:solidFill>
                  <a:srgbClr val="0000FF"/>
                </a:solidFill>
              </a:rPr>
              <a:t>wide range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smtClean="0"/>
              <a:t>of data</a:t>
            </a:r>
          </a:p>
          <a:p>
            <a:pPr lvl="1">
              <a:spcAft>
                <a:spcPts val="600"/>
              </a:spcAft>
            </a:pPr>
            <a:r>
              <a:rPr lang="en-US" b="1" dirty="0" smtClean="0"/>
              <a:t>Broad scales</a:t>
            </a:r>
            <a:r>
              <a:rPr lang="en-US" dirty="0" smtClean="0"/>
              <a:t>: geospatial, temporal, and biological</a:t>
            </a:r>
            <a:endParaRPr lang="en-US" b="1" i="1" dirty="0" smtClean="0"/>
          </a:p>
          <a:p>
            <a:pPr lvl="1">
              <a:spcAft>
                <a:spcPts val="600"/>
              </a:spcAft>
            </a:pPr>
            <a:r>
              <a:rPr lang="en-US" b="1" dirty="0" smtClean="0"/>
              <a:t>Diverse topics</a:t>
            </a:r>
            <a:r>
              <a:rPr lang="en-US" dirty="0" smtClean="0"/>
              <a:t>: abiotic and biotic phenomena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Predicting impact of invasive insect species on crop production</a:t>
            </a:r>
          </a:p>
          <a:p>
            <a:pPr lvl="2">
              <a:spcAft>
                <a:spcPts val="600"/>
              </a:spcAft>
            </a:pPr>
            <a:r>
              <a:rPr lang="en-US" dirty="0" smtClean="0"/>
              <a:t>Documenting effects of climate change on forest composition</a:t>
            </a:r>
          </a:p>
          <a:p>
            <a:pPr>
              <a:spcAft>
                <a:spcPts val="600"/>
              </a:spcAft>
            </a:pPr>
            <a:r>
              <a:rPr lang="en-US" dirty="0"/>
              <a:t>L</a:t>
            </a:r>
            <a:r>
              <a:rPr lang="en-US" dirty="0" smtClean="0"/>
              <a:t>arge amounts of relevant data…</a:t>
            </a:r>
          </a:p>
          <a:p>
            <a:pPr lvl="1">
              <a:spcAft>
                <a:spcPts val="2400"/>
              </a:spcAft>
            </a:pPr>
            <a:r>
              <a:rPr lang="en-US" dirty="0" smtClean="0"/>
              <a:t>E.g., over 25,000 data sets are available in the </a:t>
            </a:r>
            <a:br>
              <a:rPr lang="en-US" dirty="0" smtClean="0"/>
            </a:br>
            <a:r>
              <a:rPr lang="en-US" dirty="0" smtClean="0"/>
              <a:t>Knowledge Network for </a:t>
            </a:r>
            <a:r>
              <a:rPr lang="en-US" dirty="0" err="1" smtClean="0"/>
              <a:t>Biocomplexity</a:t>
            </a:r>
            <a:r>
              <a:rPr lang="en-US" dirty="0" smtClean="0"/>
              <a:t> repository </a:t>
            </a:r>
            <a:br>
              <a:rPr lang="en-US" dirty="0" smtClean="0"/>
            </a:br>
            <a:r>
              <a:rPr lang="en-US" dirty="0" smtClean="0"/>
              <a:t>(KNB– </a:t>
            </a:r>
            <a:r>
              <a:rPr lang="en-US" dirty="0" smtClean="0">
                <a:hlinkClick r:id="rId2"/>
              </a:rPr>
              <a:t>http://knb.ecoinormatic.org</a:t>
            </a:r>
            <a:r>
              <a:rPr lang="en-US" dirty="0" smtClean="0"/>
              <a:t>)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But researchers struggle to …</a:t>
            </a:r>
          </a:p>
          <a:p>
            <a:pPr lvl="1">
              <a:spcAft>
                <a:spcPts val="600"/>
              </a:spcAft>
              <a:buClr>
                <a:schemeClr val="tx1"/>
              </a:buClr>
            </a:pPr>
            <a:r>
              <a:rPr lang="en-US" i="1" u="sng" dirty="0" smtClean="0">
                <a:solidFill>
                  <a:srgbClr val="FF0000"/>
                </a:solidFill>
              </a:rPr>
              <a:t>Discover relevant</a:t>
            </a:r>
            <a:r>
              <a:rPr lang="en-US" dirty="0" smtClean="0"/>
              <a:t> datasets for a study</a:t>
            </a:r>
          </a:p>
          <a:p>
            <a:pPr lvl="1">
              <a:spcAft>
                <a:spcPts val="600"/>
              </a:spcAft>
              <a:buClr>
                <a:schemeClr val="tx1"/>
              </a:buClr>
            </a:pPr>
            <a:r>
              <a:rPr lang="en-US" dirty="0" smtClean="0"/>
              <a:t>And </a:t>
            </a:r>
            <a:r>
              <a:rPr lang="en-US" i="1" u="sng" dirty="0" smtClean="0">
                <a:solidFill>
                  <a:srgbClr val="FF0000"/>
                </a:solidFill>
              </a:rPr>
              <a:t>combine these</a:t>
            </a:r>
            <a:r>
              <a:rPr lang="en-US" dirty="0" smtClean="0"/>
              <a:t> into an integrated product to analyze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Marburg 2011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381000" y="381000"/>
            <a:ext cx="8305800" cy="5867400"/>
          </a:xfrm>
          <a:ln/>
        </p:spPr>
        <p:txBody>
          <a:bodyPr>
            <a:normAutofit fontScale="85000" lnSpcReduction="20000"/>
          </a:bodyPr>
          <a:lstStyle/>
          <a:p>
            <a:pPr marL="194310" indent="0">
              <a:buNone/>
            </a:pPr>
            <a:r>
              <a:rPr lang="en-US" sz="3200" dirty="0"/>
              <a:t>How to discover and interpret data needed for</a:t>
            </a:r>
            <a:br>
              <a:rPr lang="en-US" sz="3200" dirty="0"/>
            </a:br>
            <a:r>
              <a:rPr lang="en-US" sz="3200" dirty="0"/>
              <a:t> integrative, synthetic environmental science</a:t>
            </a:r>
            <a:r>
              <a:rPr lang="en-US" sz="3200" dirty="0" smtClean="0"/>
              <a:t>?</a:t>
            </a:r>
          </a:p>
          <a:p>
            <a:pPr marL="194310" indent="0">
              <a:buNone/>
            </a:pPr>
            <a:r>
              <a:rPr lang="en-US" sz="3200" dirty="0" smtClean="0"/>
              <a:t> </a:t>
            </a:r>
            <a:endParaRPr lang="en-US" sz="3200" i="1" dirty="0"/>
          </a:p>
          <a:p>
            <a:pPr marL="1108710" lvl="1" indent="-457200">
              <a:buFont typeface="Arial"/>
              <a:buChar char="•"/>
            </a:pPr>
            <a:r>
              <a:rPr lang="en-US" sz="2800" dirty="0"/>
              <a:t>metadata and keywords are </a:t>
            </a:r>
            <a:r>
              <a:rPr lang="en-US" sz="2800" dirty="0" smtClean="0"/>
              <a:t>good start, but not enough: ambiguous</a:t>
            </a:r>
            <a:r>
              <a:rPr lang="en-US" sz="2800" dirty="0"/>
              <a:t>, </a:t>
            </a:r>
            <a:r>
              <a:rPr lang="en-US" sz="2800" dirty="0" smtClean="0"/>
              <a:t>idiosyncratic, hard to parse</a:t>
            </a:r>
          </a:p>
          <a:p>
            <a:pPr marL="1108710" lvl="1" indent="-457200">
              <a:buFont typeface="Arial"/>
              <a:buChar char="•"/>
            </a:pPr>
            <a:endParaRPr lang="en-US" dirty="0"/>
          </a:p>
          <a:p>
            <a:pPr marL="1108710" lvl="1" indent="-457200">
              <a:buFont typeface="Arial"/>
              <a:buChar char="•"/>
            </a:pPr>
            <a:r>
              <a:rPr lang="en-US" sz="2800" dirty="0"/>
              <a:t>controlled vocabularies: </a:t>
            </a:r>
            <a:r>
              <a:rPr lang="en-US" sz="2800" dirty="0" smtClean="0"/>
              <a:t>an improvement, </a:t>
            </a:r>
            <a:r>
              <a:rPr lang="en-US" sz="2800" dirty="0"/>
              <a:t>but can do more with </a:t>
            </a:r>
            <a:r>
              <a:rPr lang="en-US" sz="2800" dirty="0" smtClean="0"/>
              <a:t>today’s technology</a:t>
            </a:r>
          </a:p>
          <a:p>
            <a:pPr marL="651510" lvl="1" indent="0">
              <a:buNone/>
            </a:pPr>
            <a:endParaRPr lang="en-US" sz="2800" dirty="0"/>
          </a:p>
          <a:p>
            <a:pPr marL="1108710" lvl="1" indent="-457200">
              <a:buFont typeface="Arial"/>
              <a:buChar char="•"/>
            </a:pPr>
            <a:r>
              <a:rPr lang="en-US" sz="2800" dirty="0" smtClean="0"/>
              <a:t>Ontologies</a:t>
            </a:r>
            <a:r>
              <a:rPr lang="en-US" sz="2800" dirty="0"/>
              <a:t>:  based on Web </a:t>
            </a:r>
            <a:r>
              <a:rPr lang="en-US" sz="2800" dirty="0" smtClean="0"/>
              <a:t>standards (W3C)—RDF, SKOS, OWL—</a:t>
            </a:r>
          </a:p>
          <a:p>
            <a:pPr marL="1108710" lvl="1" indent="-457200">
              <a:buFont typeface="Arial"/>
              <a:buChar char="•"/>
            </a:pPr>
            <a:endParaRPr lang="en-US" sz="2800" dirty="0" smtClean="0"/>
          </a:p>
          <a:p>
            <a:pPr marL="1508760" lvl="2" indent="-457200"/>
            <a:r>
              <a:rPr lang="en-US" sz="2600" dirty="0" smtClean="0"/>
              <a:t>Provide </a:t>
            </a:r>
            <a:r>
              <a:rPr lang="en-US" sz="2600" dirty="0" err="1" smtClean="0"/>
              <a:t>inferencing</a:t>
            </a:r>
            <a:r>
              <a:rPr lang="en-US" sz="2600" dirty="0" smtClean="0"/>
              <a:t> capabilities</a:t>
            </a:r>
          </a:p>
          <a:p>
            <a:pPr marL="1508760" lvl="2" indent="-457200"/>
            <a:r>
              <a:rPr lang="en-US" sz="2600" dirty="0" smtClean="0"/>
              <a:t>Establish relationships among terms (subclass relationships, object properties, domain/range constraints)</a:t>
            </a:r>
            <a:r>
              <a:rPr lang="en-US" sz="2600" dirty="0"/>
              <a:t/>
            </a:r>
            <a:br>
              <a:rPr lang="en-US" sz="2600" dirty="0"/>
            </a:br>
            <a:endParaRPr lang="en-US" sz="2600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3246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18437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0838"/>
            <a:ext cx="8229600" cy="563562"/>
          </a:xfrm>
        </p:spPr>
        <p:txBody>
          <a:bodyPr/>
          <a:lstStyle/>
          <a:p>
            <a:r>
              <a:rPr lang="en-US" dirty="0" smtClean="0"/>
              <a:t>Observational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534400" cy="5410200"/>
          </a:xfrm>
        </p:spPr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en-US" i="1" dirty="0" smtClean="0"/>
              <a:t>Environmental and earth science data often consists of “</a:t>
            </a:r>
            <a:r>
              <a:rPr lang="en-US" i="1" u="sng" dirty="0" smtClean="0">
                <a:solidFill>
                  <a:srgbClr val="FF0000"/>
                </a:solidFill>
              </a:rPr>
              <a:t>observations</a:t>
            </a:r>
            <a:r>
              <a:rPr lang="en-US" i="1" dirty="0" smtClean="0"/>
              <a:t>”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Data sets are often stored in </a:t>
            </a:r>
            <a:r>
              <a:rPr lang="en-US" i="1" u="sng" dirty="0" smtClean="0"/>
              <a:t>tables</a:t>
            </a:r>
            <a:r>
              <a:rPr lang="en-US" dirty="0" smtClean="0"/>
              <a:t> (e.g., flat files, spreadsheets)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Represent collections of associated </a:t>
            </a:r>
            <a:r>
              <a:rPr lang="en-US" i="1" u="sng" dirty="0" smtClean="0"/>
              <a:t>measurements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Highly </a:t>
            </a:r>
            <a:r>
              <a:rPr lang="en-US" i="1" u="sng" dirty="0" smtClean="0"/>
              <a:t>heterogeneous</a:t>
            </a:r>
            <a:r>
              <a:rPr lang="en-US" dirty="0" smtClean="0"/>
              <a:t> (format, content, semantics)</a:t>
            </a:r>
          </a:p>
          <a:p>
            <a:pPr>
              <a:spcAft>
                <a:spcPts val="1200"/>
              </a:spcAft>
            </a:pPr>
            <a:r>
              <a:rPr lang="en-US" dirty="0"/>
              <a:t> </a:t>
            </a:r>
            <a:r>
              <a:rPr lang="en-US" dirty="0" smtClean="0"/>
              <a:t>(cell) Values represents measurements</a:t>
            </a:r>
          </a:p>
          <a:p>
            <a:pPr lvl="1">
              <a:spcAft>
                <a:spcPts val="1200"/>
              </a:spcAft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082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98438"/>
            <a:ext cx="7766050" cy="438150"/>
          </a:xfrm>
        </p:spPr>
        <p:txBody>
          <a:bodyPr>
            <a:spAutoFit/>
          </a:bodyPr>
          <a:lstStyle/>
          <a:p>
            <a:pPr>
              <a:lnSpc>
                <a:spcPct val="7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latin typeface="Helvetica" charset="0"/>
                <a:ea typeface="Osaka" charset="0"/>
                <a:cs typeface="Osaka" charset="0"/>
              </a:rPr>
              <a:t>Examples of “raw” observational data</a:t>
            </a:r>
          </a:p>
        </p:txBody>
      </p:sp>
      <p:pic>
        <p:nvPicPr>
          <p:cNvPr id="43011" name="Picture 4" descr="figur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8305800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780269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3238"/>
            <a:ext cx="8229600" cy="563562"/>
          </a:xfrm>
        </p:spPr>
        <p:txBody>
          <a:bodyPr/>
          <a:lstStyle/>
          <a:p>
            <a:r>
              <a:rPr lang="en-US" dirty="0" smtClean="0"/>
              <a:t>Observational Data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54102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i="1" dirty="0" smtClean="0"/>
              <a:t>Emerging conceptual models for observations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Many earth science communities</a:t>
            </a:r>
          </a:p>
          <a:p>
            <a:pPr>
              <a:spcAft>
                <a:spcPts val="600"/>
              </a:spcAft>
            </a:pPr>
            <a:r>
              <a:rPr lang="en-US" dirty="0"/>
              <a:t>Motivated by need for intra and inter-disciplinary data discovery and </a:t>
            </a:r>
            <a:r>
              <a:rPr lang="en-US" dirty="0" smtClean="0"/>
              <a:t>integration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Provide high level representations of observations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Based on a standard set of </a:t>
            </a:r>
            <a:r>
              <a:rPr lang="en-US" dirty="0" smtClean="0">
                <a:solidFill>
                  <a:srgbClr val="FF0000"/>
                </a:solidFill>
              </a:rPr>
              <a:t>“</a:t>
            </a:r>
            <a:r>
              <a:rPr lang="en-US" i="1" u="sng" dirty="0" smtClean="0">
                <a:solidFill>
                  <a:srgbClr val="FF0000"/>
                </a:solidFill>
              </a:rPr>
              <a:t>core concepts</a:t>
            </a:r>
            <a:r>
              <a:rPr lang="en-US" dirty="0" smtClean="0">
                <a:solidFill>
                  <a:srgbClr val="FF0000"/>
                </a:solidFill>
              </a:rPr>
              <a:t>”</a:t>
            </a:r>
          </a:p>
          <a:p>
            <a:pPr lvl="1">
              <a:spcAft>
                <a:spcPts val="1800"/>
              </a:spcAft>
            </a:pPr>
            <a:r>
              <a:rPr lang="en-US" dirty="0" smtClean="0"/>
              <a:t>Entities, their measured properties, units, protocols, etc.</a:t>
            </a:r>
          </a:p>
          <a:p>
            <a:pPr lvl="1">
              <a:spcAft>
                <a:spcPts val="1800"/>
              </a:spcAft>
            </a:pPr>
            <a:r>
              <a:rPr lang="en-US" dirty="0" smtClean="0"/>
              <a:t>Specific terms and how these are modeled vary</a:t>
            </a:r>
            <a:endParaRPr lang="en-US" dirty="0"/>
          </a:p>
          <a:p>
            <a:pPr lvl="1">
              <a:spcAft>
                <a:spcPts val="600"/>
              </a:spcAft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104" y="152400"/>
            <a:ext cx="2212496" cy="16002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Helvetica" charset="0"/>
                <a:ea typeface="Osaka" charset="0"/>
                <a:cs typeface="Osaka" charset="0"/>
              </a:rPr>
              <a:t>Several prospective </a:t>
            </a:r>
            <a:r>
              <a:rPr lang="en-US" dirty="0">
                <a:latin typeface="Helvetica" charset="0"/>
                <a:ea typeface="Osaka" charset="0"/>
                <a:cs typeface="Osaka" charset="0"/>
              </a:rPr>
              <a:t>observation models…</a:t>
            </a:r>
          </a:p>
        </p:txBody>
      </p:sp>
      <p:graphicFrame>
        <p:nvGraphicFramePr>
          <p:cNvPr id="5020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198791"/>
              </p:ext>
            </p:extLst>
          </p:nvPr>
        </p:nvGraphicFramePr>
        <p:xfrm>
          <a:off x="228600" y="1397000"/>
          <a:ext cx="8686800" cy="4513262"/>
        </p:xfrm>
        <a:graphic>
          <a:graphicData uri="http://schemas.openxmlformats.org/drawingml/2006/table">
            <a:tbl>
              <a:tblPr/>
              <a:tblGrid>
                <a:gridCol w="1752600"/>
                <a:gridCol w="2286000"/>
                <a:gridCol w="4648200"/>
              </a:tblGrid>
              <a:tr h="5318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Project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2A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Domain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2A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Observational data model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2A2A"/>
                    </a:solidFill>
                  </a:tcPr>
                </a:tc>
              </a:tr>
              <a:tr h="962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VSTO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Atmospheric sciences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Ontologies for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interoperability 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among different meteorological metadata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standards and other atmospheric measurements 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Helvetica" charset="0"/>
                        <a:ea typeface="Osaka" charset="0"/>
                        <a:cs typeface="Osaka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SERONTO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Socioecological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 research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Ontology for integrating socio-ecological data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OGC</a:t>
                      </a:r>
                      <a:r>
                        <a:rPr kumimoji="0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’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s O&amp;M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Geospatial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Observations and Measurements standard for enhancing sensor data interoperability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8"/>
                    </a:solidFill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SEEK</a:t>
                      </a:r>
                      <a:r>
                        <a:rPr kumimoji="0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’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s OBOE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Ecology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Extensible Observation Ontology for describing data as observations and measurements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PATO’s EQ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Helvetica" charset="0"/>
                        <a:ea typeface="Osaka" charset="0"/>
                        <a:cs typeface="Osaka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Phenotype/Evolution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Helvetica" charset="0"/>
                        <a:ea typeface="Osaka" charset="0"/>
                        <a:cs typeface="Osaka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Helvetica" charset="0"/>
                          <a:ea typeface="Osaka" charset="0"/>
                          <a:cs typeface="Osaka" charset="0"/>
                        </a:rPr>
                        <a:t>Underlying model for describing phenotypic traits to link with genomic data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Helvetica" charset="0"/>
                        <a:ea typeface="Osaka" charset="0"/>
                        <a:cs typeface="Osaka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3892582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Observational Data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396240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High degree of similarity across models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Potentially enable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i="1" u="sng" dirty="0" smtClean="0">
                <a:solidFill>
                  <a:srgbClr val="0000FF"/>
                </a:solidFill>
              </a:rPr>
              <a:t>better data interoperability</a:t>
            </a:r>
            <a:r>
              <a:rPr lang="en-US" dirty="0" smtClean="0"/>
              <a:t> and </a:t>
            </a:r>
            <a:r>
              <a:rPr lang="en-US" i="1" u="sng" dirty="0" smtClean="0">
                <a:solidFill>
                  <a:srgbClr val="0000FF"/>
                </a:solidFill>
              </a:rPr>
              <a:t>uniform access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 Domain-neutral “foundational” template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Abstracts away underlying format issues 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 </a:t>
            </a:r>
            <a:r>
              <a:rPr lang="en-US" dirty="0" smtClean="0">
                <a:solidFill>
                  <a:srgbClr val="FF0000"/>
                </a:solidFill>
              </a:rPr>
              <a:t>Domain ontologies </a:t>
            </a:r>
            <a:r>
              <a:rPr lang="en-US" dirty="0" smtClean="0"/>
              <a:t>help formalize semantics of terms used to describe measurements</a:t>
            </a:r>
          </a:p>
          <a:p>
            <a:pPr lvl="1">
              <a:spcAft>
                <a:spcPts val="600"/>
              </a:spcAft>
            </a:pPr>
            <a:endParaRPr lang="en-US" dirty="0" smtClean="0"/>
          </a:p>
          <a:p>
            <a:pPr marL="457200" lvl="1" indent="0">
              <a:spcAft>
                <a:spcPts val="600"/>
              </a:spcAft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421462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104" y="152400"/>
            <a:ext cx="2212496" cy="16002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14894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Observational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102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 smtClean="0"/>
              <a:t>Implemented as an OWL-DL ontology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Provides basic concepts for describing observations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Specific “</a:t>
            </a:r>
            <a:r>
              <a:rPr lang="en-US" i="1" u="sng" dirty="0" smtClean="0"/>
              <a:t>extension points</a:t>
            </a:r>
            <a:r>
              <a:rPr lang="en-US" dirty="0" smtClean="0"/>
              <a:t>” for domain-specific terms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48" name="Group 47"/>
          <p:cNvGrpSpPr/>
          <p:nvPr/>
        </p:nvGrpSpPr>
        <p:grpSpPr>
          <a:xfrm>
            <a:off x="1371600" y="3429000"/>
            <a:ext cx="6619036" cy="2755951"/>
            <a:chOff x="1371600" y="3429000"/>
            <a:chExt cx="6619036" cy="2755951"/>
          </a:xfrm>
        </p:grpSpPr>
        <p:sp>
          <p:nvSpPr>
            <p:cNvPr id="49" name="Rectangle 48"/>
            <p:cNvSpPr/>
            <p:nvPr/>
          </p:nvSpPr>
          <p:spPr>
            <a:xfrm>
              <a:off x="6193234" y="3671372"/>
              <a:ext cx="1797402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Entity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193234" y="5045326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Characteristic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759498" y="3671372"/>
              <a:ext cx="1795185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Observation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757945" y="4589704"/>
              <a:ext cx="1797402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Measurement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371600" y="5781637"/>
              <a:ext cx="1795185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Protocol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007288" y="5783254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Standard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cxnSp>
          <p:nvCxnSpPr>
            <p:cNvPr id="55" name="Straight Arrow Connector 54"/>
            <p:cNvCxnSpPr>
              <a:stCxn id="57" idx="3"/>
              <a:endCxn id="50" idx="1"/>
            </p:cNvCxnSpPr>
            <p:nvPr/>
          </p:nvCxnSpPr>
          <p:spPr>
            <a:xfrm>
              <a:off x="4553437" y="5239444"/>
              <a:ext cx="1639797" cy="6731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>
              <a:stCxn id="52" idx="0"/>
              <a:endCxn id="51" idx="2"/>
            </p:cNvCxnSpPr>
            <p:nvPr/>
          </p:nvCxnSpPr>
          <p:spPr>
            <a:xfrm rot="5400000" flipH="1" flipV="1">
              <a:off x="3398551" y="4331165"/>
              <a:ext cx="516635" cy="445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2756035" y="4991374"/>
              <a:ext cx="1797402" cy="49614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200" dirty="0" smtClean="0">
                  <a:solidFill>
                    <a:schemeClr val="tx1"/>
                  </a:solidFill>
                  <a:latin typeface="Arial"/>
                  <a:cs typeface="Arial"/>
                </a:rPr>
                <a:t> + precision : decimal</a:t>
              </a:r>
            </a:p>
            <a:p>
              <a:r>
                <a:rPr lang="en-US" sz="1200" dirty="0" smtClean="0">
                  <a:solidFill>
                    <a:schemeClr val="tx1"/>
                  </a:solidFill>
                  <a:latin typeface="Arial"/>
                  <a:cs typeface="Arial"/>
                </a:rPr>
                <a:t> + method : </a:t>
              </a:r>
              <a:r>
                <a:rPr lang="en-US" sz="1200" dirty="0" err="1" smtClean="0">
                  <a:solidFill>
                    <a:schemeClr val="tx1"/>
                  </a:solidFill>
                  <a:latin typeface="Arial"/>
                  <a:cs typeface="Arial"/>
                </a:rPr>
                <a:t>anyType</a:t>
              </a:r>
              <a:endParaRPr lang="en-US" sz="1200" dirty="0" smtClean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cxnSp>
          <p:nvCxnSpPr>
            <p:cNvPr id="58" name="Straight Arrow Connector 57"/>
            <p:cNvCxnSpPr/>
            <p:nvPr/>
          </p:nvCxnSpPr>
          <p:spPr>
            <a:xfrm>
              <a:off x="4060302" y="5493627"/>
              <a:ext cx="292953" cy="289627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rot="10800000" flipV="1">
              <a:off x="2908771" y="5493630"/>
              <a:ext cx="295165" cy="28962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64"/>
            <p:cNvCxnSpPr>
              <a:stCxn id="51" idx="0"/>
              <a:endCxn id="51" idx="1"/>
            </p:cNvCxnSpPr>
            <p:nvPr/>
          </p:nvCxnSpPr>
          <p:spPr>
            <a:xfrm rot="16200000" flipH="1" flipV="1">
              <a:off x="3107870" y="3322999"/>
              <a:ext cx="200849" cy="897593"/>
            </a:xfrm>
            <a:prstGeom prst="bentConnector4">
              <a:avLst>
                <a:gd name="adj1" fmla="val -113817"/>
                <a:gd name="adj2" fmla="val 125468"/>
              </a:avLst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>
              <a:stCxn id="51" idx="3"/>
              <a:endCxn id="49" idx="1"/>
            </p:cNvCxnSpPr>
            <p:nvPr/>
          </p:nvCxnSpPr>
          <p:spPr>
            <a:xfrm>
              <a:off x="4554683" y="3872221"/>
              <a:ext cx="1638551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ectangle 61"/>
            <p:cNvSpPr/>
            <p:nvPr/>
          </p:nvSpPr>
          <p:spPr>
            <a:xfrm>
              <a:off x="5715000" y="3859830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2520120" y="3635938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3657600" y="4059289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657498" y="3451157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592068" y="3872494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3679430" y="4382662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2569055" y="5529297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274175" y="5517427"/>
              <a:ext cx="44134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5791200" y="4993552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861343" y="5489638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119569" y="5499379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cxnSp>
          <p:nvCxnSpPr>
            <p:cNvPr id="73" name="Straight Arrow Connector 72"/>
            <p:cNvCxnSpPr>
              <a:stCxn id="52" idx="3"/>
              <a:endCxn id="49" idx="2"/>
            </p:cNvCxnSpPr>
            <p:nvPr/>
          </p:nvCxnSpPr>
          <p:spPr>
            <a:xfrm flipV="1">
              <a:off x="4555347" y="4073069"/>
              <a:ext cx="2536588" cy="71748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73"/>
            <p:cNvSpPr/>
            <p:nvPr/>
          </p:nvSpPr>
          <p:spPr>
            <a:xfrm>
              <a:off x="5554180" y="4452483"/>
              <a:ext cx="69422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Value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950053" y="4049978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648200" y="47371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4581340" y="50419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1589194" y="3429000"/>
              <a:ext cx="89179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Context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4572000" y="3517951"/>
              <a:ext cx="158739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dirty="0" err="1" smtClean="0">
                  <a:latin typeface="Arial"/>
                  <a:cs typeface="Arial"/>
                </a:rPr>
                <a:t>ObservedEntity</a:t>
              </a:r>
              <a:endParaRPr lang="en-US" sz="1600" dirty="0">
                <a:latin typeface="Arial"/>
                <a:cs typeface="Arial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Observational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  <a:buNone/>
            </a:pPr>
            <a:r>
              <a:rPr lang="en-US" i="1" dirty="0" smtClean="0"/>
              <a:t>Observations are of </a:t>
            </a:r>
            <a:r>
              <a:rPr lang="en-US" i="1" u="sng" dirty="0" smtClean="0">
                <a:solidFill>
                  <a:srgbClr val="0000FF"/>
                </a:solidFill>
              </a:rPr>
              <a:t>entities</a:t>
            </a:r>
            <a:r>
              <a:rPr lang="en-US" i="1" dirty="0" smtClean="0"/>
              <a:t> (e.g., Tree, Plot, …)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An observation can have multiple measurements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Each measurement is taken of the observed entity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6" name="Group 47"/>
          <p:cNvGrpSpPr/>
          <p:nvPr/>
        </p:nvGrpSpPr>
        <p:grpSpPr>
          <a:xfrm>
            <a:off x="1371600" y="3429000"/>
            <a:ext cx="6619036" cy="2755951"/>
            <a:chOff x="1371600" y="3429000"/>
            <a:chExt cx="6619036" cy="2755951"/>
          </a:xfrm>
        </p:grpSpPr>
        <p:sp>
          <p:nvSpPr>
            <p:cNvPr id="49" name="Rectangle 48"/>
            <p:cNvSpPr/>
            <p:nvPr/>
          </p:nvSpPr>
          <p:spPr>
            <a:xfrm>
              <a:off x="6193234" y="3671372"/>
              <a:ext cx="1797402" cy="40169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Entity</a:t>
              </a:r>
              <a:endParaRPr lang="en-US" sz="1600" b="1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193234" y="5045326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Characteristic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759498" y="3671372"/>
              <a:ext cx="1795185" cy="40169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Observation</a:t>
              </a:r>
              <a:endParaRPr lang="en-US" sz="1600" b="1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757945" y="4589704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rgbClr val="000000"/>
                  </a:solidFill>
                  <a:latin typeface="Arial"/>
                  <a:cs typeface="Arial"/>
                </a:rPr>
                <a:t>Measurement</a:t>
              </a:r>
              <a:endParaRPr lang="en-US" sz="1600" b="1" dirty="0">
                <a:solidFill>
                  <a:srgbClr val="000000"/>
                </a:solidFill>
                <a:latin typeface="Arial"/>
                <a:cs typeface="Arial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371600" y="5781637"/>
              <a:ext cx="1795185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Protocol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007288" y="5783254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Standard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cxnSp>
          <p:nvCxnSpPr>
            <p:cNvPr id="55" name="Straight Arrow Connector 54"/>
            <p:cNvCxnSpPr>
              <a:stCxn id="57" idx="3"/>
              <a:endCxn id="50" idx="1"/>
            </p:cNvCxnSpPr>
            <p:nvPr/>
          </p:nvCxnSpPr>
          <p:spPr>
            <a:xfrm>
              <a:off x="4553437" y="5239444"/>
              <a:ext cx="1639797" cy="6731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>
              <a:stCxn id="52" idx="0"/>
              <a:endCxn id="51" idx="2"/>
            </p:cNvCxnSpPr>
            <p:nvPr/>
          </p:nvCxnSpPr>
          <p:spPr>
            <a:xfrm rot="5400000" flipH="1" flipV="1">
              <a:off x="3398551" y="4331165"/>
              <a:ext cx="516635" cy="445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2756035" y="4991374"/>
              <a:ext cx="1797402" cy="4961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200" dirty="0" smtClean="0">
                  <a:solidFill>
                    <a:srgbClr val="000000"/>
                  </a:solidFill>
                  <a:latin typeface="Arial"/>
                  <a:cs typeface="Arial"/>
                </a:rPr>
                <a:t> + precision : decimal</a:t>
              </a:r>
            </a:p>
            <a:p>
              <a:r>
                <a:rPr lang="en-US" sz="1200" dirty="0" smtClean="0">
                  <a:solidFill>
                    <a:srgbClr val="000000"/>
                  </a:solidFill>
                  <a:latin typeface="Arial"/>
                  <a:cs typeface="Arial"/>
                </a:rPr>
                <a:t> + method : </a:t>
              </a:r>
              <a:r>
                <a:rPr lang="en-US" sz="1200" dirty="0" err="1" smtClean="0">
                  <a:solidFill>
                    <a:srgbClr val="000000"/>
                  </a:solidFill>
                  <a:latin typeface="Arial"/>
                  <a:cs typeface="Arial"/>
                </a:rPr>
                <a:t>anyType</a:t>
              </a:r>
              <a:endParaRPr lang="en-US" sz="1200" dirty="0" smtClean="0">
                <a:solidFill>
                  <a:srgbClr val="000000"/>
                </a:solidFill>
                <a:latin typeface="Arial"/>
                <a:cs typeface="Arial"/>
              </a:endParaRPr>
            </a:p>
          </p:txBody>
        </p:sp>
        <p:cxnSp>
          <p:nvCxnSpPr>
            <p:cNvPr id="58" name="Straight Arrow Connector 57"/>
            <p:cNvCxnSpPr/>
            <p:nvPr/>
          </p:nvCxnSpPr>
          <p:spPr>
            <a:xfrm>
              <a:off x="4060302" y="5493627"/>
              <a:ext cx="292953" cy="289627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rot="10800000" flipV="1">
              <a:off x="2908771" y="5493630"/>
              <a:ext cx="295165" cy="28962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64"/>
            <p:cNvCxnSpPr>
              <a:stCxn id="51" idx="0"/>
              <a:endCxn id="51" idx="1"/>
            </p:cNvCxnSpPr>
            <p:nvPr/>
          </p:nvCxnSpPr>
          <p:spPr>
            <a:xfrm rot="16200000" flipH="1" flipV="1">
              <a:off x="3107870" y="3322999"/>
              <a:ext cx="200849" cy="897593"/>
            </a:xfrm>
            <a:prstGeom prst="bentConnector4">
              <a:avLst>
                <a:gd name="adj1" fmla="val -113817"/>
                <a:gd name="adj2" fmla="val 125468"/>
              </a:avLst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>
              <a:stCxn id="51" idx="3"/>
              <a:endCxn id="49" idx="1"/>
            </p:cNvCxnSpPr>
            <p:nvPr/>
          </p:nvCxnSpPr>
          <p:spPr>
            <a:xfrm>
              <a:off x="4554683" y="3872221"/>
              <a:ext cx="1638551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ectangle 61"/>
            <p:cNvSpPr/>
            <p:nvPr/>
          </p:nvSpPr>
          <p:spPr>
            <a:xfrm>
              <a:off x="5715000" y="3859830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2520120" y="3635938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3657600" y="4059289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657498" y="3451157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592068" y="3872494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3679430" y="4382662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2569055" y="5529297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274175" y="5517427"/>
              <a:ext cx="44134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5791200" y="4993552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861343" y="5489638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119569" y="5499379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cxnSp>
          <p:nvCxnSpPr>
            <p:cNvPr id="73" name="Straight Arrow Connector 72"/>
            <p:cNvCxnSpPr>
              <a:stCxn id="52" idx="3"/>
              <a:endCxn id="49" idx="2"/>
            </p:cNvCxnSpPr>
            <p:nvPr/>
          </p:nvCxnSpPr>
          <p:spPr>
            <a:xfrm flipV="1">
              <a:off x="4555347" y="4073069"/>
              <a:ext cx="2536588" cy="71748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73"/>
            <p:cNvSpPr/>
            <p:nvPr/>
          </p:nvSpPr>
          <p:spPr>
            <a:xfrm>
              <a:off x="5554180" y="4452483"/>
              <a:ext cx="69422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Value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950053" y="4049978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648200" y="47371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4581340" y="50419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1589194" y="3429000"/>
              <a:ext cx="89179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Context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4572000" y="3517951"/>
              <a:ext cx="158739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dirty="0" err="1" smtClean="0">
                  <a:latin typeface="Arial"/>
                  <a:cs typeface="Arial"/>
                </a:rPr>
                <a:t>ObservedEntity</a:t>
              </a:r>
              <a:endParaRPr lang="en-US" sz="1600" dirty="0">
                <a:latin typeface="Arial"/>
                <a:cs typeface="Arial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Observational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A measurement consists of</a:t>
            </a:r>
          </a:p>
          <a:p>
            <a:pPr lvl="1"/>
            <a:r>
              <a:rPr lang="en-US" dirty="0" smtClean="0"/>
              <a:t>The </a:t>
            </a:r>
            <a:r>
              <a:rPr lang="en-US" i="1" u="sng" dirty="0" smtClean="0">
                <a:solidFill>
                  <a:srgbClr val="FF0000"/>
                </a:solidFill>
              </a:rPr>
              <a:t>characteristic</a:t>
            </a:r>
            <a:r>
              <a:rPr lang="en-US" dirty="0" smtClean="0"/>
              <a:t> measured (e.g., Height)</a:t>
            </a:r>
          </a:p>
          <a:p>
            <a:pPr lvl="1"/>
            <a:r>
              <a:rPr lang="en-US" dirty="0" smtClean="0"/>
              <a:t>The </a:t>
            </a:r>
            <a:r>
              <a:rPr lang="en-US" i="1" u="sng" dirty="0" smtClean="0">
                <a:solidFill>
                  <a:srgbClr val="FF0000"/>
                </a:solidFill>
              </a:rPr>
              <a:t>standard</a:t>
            </a:r>
            <a:r>
              <a:rPr lang="en-US" dirty="0" smtClean="0"/>
              <a:t> used (e.g., unit, coding scheme)</a:t>
            </a:r>
          </a:p>
          <a:p>
            <a:pPr lvl="1"/>
            <a:r>
              <a:rPr lang="en-US" dirty="0" smtClean="0"/>
              <a:t>The measurement </a:t>
            </a:r>
            <a:r>
              <a:rPr lang="en-US" i="1" u="sng" dirty="0" smtClean="0">
                <a:solidFill>
                  <a:srgbClr val="FF0000"/>
                </a:solidFill>
              </a:rPr>
              <a:t>protocol</a:t>
            </a:r>
          </a:p>
          <a:p>
            <a:pPr lvl="1"/>
            <a:r>
              <a:rPr lang="en-US" dirty="0" smtClean="0"/>
              <a:t>The measurement </a:t>
            </a:r>
            <a:r>
              <a:rPr lang="en-US" i="1" u="sng" dirty="0" smtClean="0">
                <a:solidFill>
                  <a:srgbClr val="FF0000"/>
                </a:solidFill>
              </a:rPr>
              <a:t>value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11</a:t>
            </a:fld>
            <a:endParaRPr lang="en-US"/>
          </a:p>
        </p:txBody>
      </p:sp>
      <p:grpSp>
        <p:nvGrpSpPr>
          <p:cNvPr id="55" name="Group 54"/>
          <p:cNvGrpSpPr/>
          <p:nvPr/>
        </p:nvGrpSpPr>
        <p:grpSpPr>
          <a:xfrm>
            <a:off x="1371600" y="3429000"/>
            <a:ext cx="6619036" cy="2755951"/>
            <a:chOff x="1371600" y="3429000"/>
            <a:chExt cx="6619036" cy="2755951"/>
          </a:xfrm>
        </p:grpSpPr>
        <p:sp>
          <p:nvSpPr>
            <p:cNvPr id="6" name="Rectangle 5"/>
            <p:cNvSpPr/>
            <p:nvPr/>
          </p:nvSpPr>
          <p:spPr>
            <a:xfrm>
              <a:off x="6193234" y="3671372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Entity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193234" y="5045326"/>
              <a:ext cx="1797402" cy="40169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rgbClr val="FFFFFF"/>
                  </a:solidFill>
                  <a:latin typeface="Arial"/>
                  <a:cs typeface="Arial"/>
                </a:rPr>
                <a:t>Characteristic</a:t>
              </a:r>
              <a:endParaRPr lang="en-US" sz="1600" b="1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9498" y="3671372"/>
              <a:ext cx="1795185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Observation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757945" y="4589704"/>
              <a:ext cx="1797402" cy="40169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rgbClr val="FFFFFF"/>
                  </a:solidFill>
                  <a:latin typeface="Arial"/>
                  <a:cs typeface="Arial"/>
                </a:rPr>
                <a:t>Measurement</a:t>
              </a:r>
              <a:endParaRPr lang="en-US" sz="1600" b="1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371600" y="5781637"/>
              <a:ext cx="1795185" cy="40169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rgbClr val="FFFFFF"/>
                  </a:solidFill>
                  <a:latin typeface="Arial"/>
                  <a:cs typeface="Arial"/>
                </a:rPr>
                <a:t>Protocol</a:t>
              </a:r>
              <a:endParaRPr lang="en-US" sz="1600" b="1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007288" y="5783254"/>
              <a:ext cx="1797402" cy="40169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rgbClr val="FFFFFF"/>
                  </a:solidFill>
                  <a:latin typeface="Arial"/>
                  <a:cs typeface="Arial"/>
                </a:rPr>
                <a:t>Standard</a:t>
              </a:r>
              <a:endParaRPr lang="en-US" sz="1600" b="1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cxnSp>
          <p:nvCxnSpPr>
            <p:cNvPr id="12" name="Straight Arrow Connector 11"/>
            <p:cNvCxnSpPr>
              <a:stCxn id="16" idx="3"/>
              <a:endCxn id="7" idx="1"/>
            </p:cNvCxnSpPr>
            <p:nvPr/>
          </p:nvCxnSpPr>
          <p:spPr>
            <a:xfrm>
              <a:off x="4553437" y="5239444"/>
              <a:ext cx="1639797" cy="6731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9" idx="0"/>
              <a:endCxn id="8" idx="2"/>
            </p:cNvCxnSpPr>
            <p:nvPr/>
          </p:nvCxnSpPr>
          <p:spPr>
            <a:xfrm rot="5400000" flipH="1" flipV="1">
              <a:off x="3398551" y="4331165"/>
              <a:ext cx="516635" cy="445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2756035" y="4991374"/>
              <a:ext cx="1797402" cy="49614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200" dirty="0" smtClean="0">
                  <a:solidFill>
                    <a:srgbClr val="FFFFFF"/>
                  </a:solidFill>
                  <a:latin typeface="Arial"/>
                  <a:cs typeface="Arial"/>
                </a:rPr>
                <a:t> + precision : decimal</a:t>
              </a:r>
            </a:p>
            <a:p>
              <a:r>
                <a:rPr lang="en-US" sz="1200" dirty="0" smtClean="0">
                  <a:solidFill>
                    <a:srgbClr val="FFFFFF"/>
                  </a:solidFill>
                  <a:latin typeface="Arial"/>
                  <a:cs typeface="Arial"/>
                </a:rPr>
                <a:t> + method : </a:t>
              </a:r>
              <a:r>
                <a:rPr lang="en-US" sz="1200" dirty="0" err="1" smtClean="0">
                  <a:solidFill>
                    <a:srgbClr val="FFFFFF"/>
                  </a:solidFill>
                  <a:latin typeface="Arial"/>
                  <a:cs typeface="Arial"/>
                </a:rPr>
                <a:t>anyType</a:t>
              </a:r>
              <a:endParaRPr lang="en-US" sz="1200" dirty="0" smtClean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4060302" y="5493627"/>
              <a:ext cx="292953" cy="289627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rot="10800000" flipV="1">
              <a:off x="2908771" y="5493630"/>
              <a:ext cx="295165" cy="28962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64"/>
            <p:cNvCxnSpPr>
              <a:stCxn id="8" idx="0"/>
              <a:endCxn id="8" idx="1"/>
            </p:cNvCxnSpPr>
            <p:nvPr/>
          </p:nvCxnSpPr>
          <p:spPr>
            <a:xfrm rot="16200000" flipH="1" flipV="1">
              <a:off x="3107870" y="3322999"/>
              <a:ext cx="200849" cy="897593"/>
            </a:xfrm>
            <a:prstGeom prst="bentConnector4">
              <a:avLst>
                <a:gd name="adj1" fmla="val -113817"/>
                <a:gd name="adj2" fmla="val 125468"/>
              </a:avLst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>
              <a:stCxn id="8" idx="3"/>
              <a:endCxn id="6" idx="1"/>
            </p:cNvCxnSpPr>
            <p:nvPr/>
          </p:nvCxnSpPr>
          <p:spPr>
            <a:xfrm>
              <a:off x="4554683" y="3872221"/>
              <a:ext cx="1638551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/>
            <p:cNvSpPr/>
            <p:nvPr/>
          </p:nvSpPr>
          <p:spPr>
            <a:xfrm>
              <a:off x="5715000" y="3859830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520120" y="3635938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657600" y="4059289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657498" y="3451157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592068" y="3872494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679430" y="4382662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569055" y="5529297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274175" y="5517427"/>
              <a:ext cx="44134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91200" y="4993552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3861343" y="5489638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119569" y="5499379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cxnSp>
          <p:nvCxnSpPr>
            <p:cNvPr id="37" name="Straight Arrow Connector 36"/>
            <p:cNvCxnSpPr>
              <a:stCxn id="9" idx="3"/>
              <a:endCxn id="6" idx="2"/>
            </p:cNvCxnSpPr>
            <p:nvPr/>
          </p:nvCxnSpPr>
          <p:spPr>
            <a:xfrm flipV="1">
              <a:off x="4555347" y="4073069"/>
              <a:ext cx="2536588" cy="71748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/>
            <p:cNvSpPr/>
            <p:nvPr/>
          </p:nvSpPr>
          <p:spPr>
            <a:xfrm>
              <a:off x="5554180" y="4452483"/>
              <a:ext cx="69422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solidFill>
                    <a:schemeClr val="accent2">
                      <a:lumMod val="75000"/>
                    </a:schemeClr>
                  </a:solidFill>
                  <a:latin typeface="Arial"/>
                  <a:cs typeface="Arial"/>
                </a:rPr>
                <a:t>Value</a:t>
              </a:r>
              <a:endParaRPr lang="en-US" sz="1600" dirty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6950053" y="4049978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4648200" y="47371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581340" y="50419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589194" y="3429000"/>
              <a:ext cx="89179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Context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572000" y="3517951"/>
              <a:ext cx="158739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dirty="0" err="1" smtClean="0">
                  <a:latin typeface="Arial"/>
                  <a:cs typeface="Arial"/>
                </a:rPr>
                <a:t>ObservedEntity</a:t>
              </a:r>
              <a:endParaRPr lang="en-US" sz="1600" dirty="0">
                <a:latin typeface="Arial"/>
                <a:cs typeface="Arial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Observational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en-US" i="1" dirty="0" smtClean="0"/>
              <a:t>Observations can have </a:t>
            </a:r>
            <a:r>
              <a:rPr lang="en-US" i="1" u="sng" dirty="0" smtClean="0">
                <a:solidFill>
                  <a:srgbClr val="0000FF"/>
                </a:solidFill>
              </a:rPr>
              <a:t>context</a:t>
            </a:r>
          </a:p>
          <a:p>
            <a:pPr lvl="1"/>
            <a:r>
              <a:rPr lang="en-US" dirty="0" smtClean="0"/>
              <a:t>E.g. geographic, temporal, or biotic/abiotic environment in which some measurement was taken</a:t>
            </a:r>
          </a:p>
          <a:p>
            <a:pPr lvl="1"/>
            <a:r>
              <a:rPr lang="en-US" dirty="0" smtClean="0"/>
              <a:t>Context is an observation too</a:t>
            </a:r>
          </a:p>
          <a:p>
            <a:pPr lvl="1"/>
            <a:r>
              <a:rPr lang="en-US" dirty="0" smtClean="0"/>
              <a:t>Context is </a:t>
            </a:r>
            <a:r>
              <a:rPr lang="en-US" i="1" u="sng" dirty="0" smtClean="0"/>
              <a:t>transitive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12</a:t>
            </a:fld>
            <a:endParaRPr lang="en-US"/>
          </a:p>
        </p:txBody>
      </p:sp>
      <p:grpSp>
        <p:nvGrpSpPr>
          <p:cNvPr id="13" name="Group 54"/>
          <p:cNvGrpSpPr/>
          <p:nvPr/>
        </p:nvGrpSpPr>
        <p:grpSpPr>
          <a:xfrm>
            <a:off x="1371600" y="3492449"/>
            <a:ext cx="6619036" cy="2755951"/>
            <a:chOff x="1371600" y="3429000"/>
            <a:chExt cx="6619036" cy="2755951"/>
          </a:xfrm>
        </p:grpSpPr>
        <p:sp>
          <p:nvSpPr>
            <p:cNvPr id="6" name="Rectangle 5"/>
            <p:cNvSpPr/>
            <p:nvPr/>
          </p:nvSpPr>
          <p:spPr>
            <a:xfrm>
              <a:off x="6193234" y="3671372"/>
              <a:ext cx="1797402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Entity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193234" y="5045326"/>
              <a:ext cx="1797402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Characteristic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9498" y="3671372"/>
              <a:ext cx="1795185" cy="401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rgbClr val="000000"/>
                  </a:solidFill>
                  <a:latin typeface="Arial"/>
                  <a:cs typeface="Arial"/>
                </a:rPr>
                <a:t>Observation</a:t>
              </a:r>
              <a:endParaRPr lang="en-US" sz="1600" b="1" dirty="0">
                <a:solidFill>
                  <a:srgbClr val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757945" y="4589704"/>
              <a:ext cx="1797402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Measurement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371600" y="5781637"/>
              <a:ext cx="1795185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Protocol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007288" y="5783254"/>
              <a:ext cx="1797402" cy="4016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"/>
                  <a:cs typeface="Arial"/>
                </a:rPr>
                <a:t>Standard</a:t>
              </a:r>
              <a:endParaRPr lang="en-US" sz="1600" b="1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cxnSp>
          <p:nvCxnSpPr>
            <p:cNvPr id="12" name="Straight Arrow Connector 11"/>
            <p:cNvCxnSpPr>
              <a:stCxn id="16" idx="3"/>
              <a:endCxn id="7" idx="1"/>
            </p:cNvCxnSpPr>
            <p:nvPr/>
          </p:nvCxnSpPr>
          <p:spPr>
            <a:xfrm>
              <a:off x="4553437" y="5239444"/>
              <a:ext cx="1639797" cy="6731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9" idx="0"/>
              <a:endCxn id="8" idx="2"/>
            </p:cNvCxnSpPr>
            <p:nvPr/>
          </p:nvCxnSpPr>
          <p:spPr>
            <a:xfrm rot="5400000" flipH="1" flipV="1">
              <a:off x="3398551" y="4331165"/>
              <a:ext cx="516635" cy="445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2756035" y="4991374"/>
              <a:ext cx="1797402" cy="49614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200" dirty="0" smtClean="0">
                  <a:solidFill>
                    <a:schemeClr val="tx1"/>
                  </a:solidFill>
                  <a:latin typeface="Arial"/>
                  <a:cs typeface="Arial"/>
                </a:rPr>
                <a:t> + precision : decimal</a:t>
              </a:r>
            </a:p>
            <a:p>
              <a:r>
                <a:rPr lang="en-US" sz="1200" dirty="0" smtClean="0">
                  <a:solidFill>
                    <a:schemeClr val="tx1"/>
                  </a:solidFill>
                  <a:latin typeface="Arial"/>
                  <a:cs typeface="Arial"/>
                </a:rPr>
                <a:t> + method : </a:t>
              </a:r>
              <a:r>
                <a:rPr lang="en-US" sz="1200" dirty="0" err="1" smtClean="0">
                  <a:solidFill>
                    <a:schemeClr val="tx1"/>
                  </a:solidFill>
                  <a:latin typeface="Arial"/>
                  <a:cs typeface="Arial"/>
                </a:rPr>
                <a:t>anyType</a:t>
              </a:r>
              <a:endParaRPr lang="en-US" sz="1200" dirty="0" smtClean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4060302" y="5493627"/>
              <a:ext cx="292953" cy="289627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rot="10800000" flipV="1">
              <a:off x="2908771" y="5493630"/>
              <a:ext cx="295165" cy="28962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64"/>
            <p:cNvCxnSpPr>
              <a:stCxn id="8" idx="0"/>
              <a:endCxn id="8" idx="1"/>
            </p:cNvCxnSpPr>
            <p:nvPr/>
          </p:nvCxnSpPr>
          <p:spPr>
            <a:xfrm rot="16200000" flipH="1" flipV="1">
              <a:off x="3107870" y="3322999"/>
              <a:ext cx="200849" cy="897593"/>
            </a:xfrm>
            <a:prstGeom prst="bentConnector4">
              <a:avLst>
                <a:gd name="adj1" fmla="val -113817"/>
                <a:gd name="adj2" fmla="val 125468"/>
              </a:avLst>
            </a:prstGeom>
            <a:ln w="15875" cap="flat" cmpd="sng" algn="ctr">
              <a:solidFill>
                <a:schemeClr val="accent1">
                  <a:lumMod val="75000"/>
                </a:schemeClr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>
              <a:stCxn id="8" idx="3"/>
              <a:endCxn id="6" idx="1"/>
            </p:cNvCxnSpPr>
            <p:nvPr/>
          </p:nvCxnSpPr>
          <p:spPr>
            <a:xfrm>
              <a:off x="4554683" y="3872221"/>
              <a:ext cx="1638551" cy="1588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/>
            <p:cNvSpPr/>
            <p:nvPr/>
          </p:nvSpPr>
          <p:spPr>
            <a:xfrm>
              <a:off x="5715000" y="3859830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520120" y="3635938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657600" y="4059289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657498" y="3451157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592068" y="3872494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679430" y="4382662"/>
              <a:ext cx="45730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569055" y="5529297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274175" y="5517427"/>
              <a:ext cx="44134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0..1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91200" y="4993552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3861343" y="5489638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119569" y="5499379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cxnSp>
          <p:nvCxnSpPr>
            <p:cNvPr id="37" name="Straight Arrow Connector 36"/>
            <p:cNvCxnSpPr>
              <a:stCxn id="9" idx="3"/>
              <a:endCxn id="6" idx="2"/>
            </p:cNvCxnSpPr>
            <p:nvPr/>
          </p:nvCxnSpPr>
          <p:spPr>
            <a:xfrm flipV="1">
              <a:off x="4555347" y="4073069"/>
              <a:ext cx="2536588" cy="717484"/>
            </a:xfrm>
            <a:prstGeom prst="straightConnector1">
              <a:avLst/>
            </a:prstGeom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/>
            <p:cNvSpPr/>
            <p:nvPr/>
          </p:nvSpPr>
          <p:spPr>
            <a:xfrm>
              <a:off x="5554180" y="4452483"/>
              <a:ext cx="69422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Value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6950053" y="4049978"/>
              <a:ext cx="4413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1..1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4648200" y="47371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581340" y="5041951"/>
              <a:ext cx="24878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latin typeface="Arial"/>
                  <a:cs typeface="Arial"/>
                </a:rPr>
                <a:t>*</a:t>
              </a:r>
              <a:endParaRPr lang="en-US" sz="1200" dirty="0">
                <a:latin typeface="Arial"/>
                <a:cs typeface="Arial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589194" y="3429000"/>
              <a:ext cx="9483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 smtClean="0">
                  <a:solidFill>
                    <a:srgbClr val="FF0000"/>
                  </a:solidFill>
                  <a:latin typeface="Arial"/>
                  <a:cs typeface="Arial"/>
                </a:rPr>
                <a:t>Context</a:t>
              </a:r>
              <a:endParaRPr lang="en-US" sz="1600" b="1" dirty="0">
                <a:solidFill>
                  <a:srgbClr val="FF0000"/>
                </a:solidFill>
                <a:latin typeface="Arial"/>
                <a:cs typeface="Arial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572000" y="3517951"/>
              <a:ext cx="158739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dirty="0" err="1" smtClean="0">
                  <a:latin typeface="Arial"/>
                  <a:cs typeface="Arial"/>
                </a:rPr>
                <a:t>ObservedEntity</a:t>
              </a:r>
              <a:endParaRPr lang="en-US" sz="1600" dirty="0">
                <a:latin typeface="Arial"/>
                <a:cs typeface="Arial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04800" y="422430"/>
            <a:ext cx="8458200" cy="5825970"/>
            <a:chOff x="21873997" y="4105946"/>
            <a:chExt cx="9892681" cy="3526551"/>
          </a:xfrm>
        </p:grpSpPr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873997" y="4105946"/>
              <a:ext cx="9892681" cy="230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2752" tIns="26376" rIns="52752" bIns="26376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 eaLnBrk="1" hangingPunct="1">
                <a:lnSpc>
                  <a:spcPct val="71000"/>
                </a:lnSpc>
                <a:tabLst>
                  <a:tab pos="0" algn="l"/>
                  <a:tab pos="263525" algn="l"/>
                  <a:tab pos="527050" algn="l"/>
                  <a:tab pos="790575" algn="l"/>
                  <a:tab pos="1054100" algn="l"/>
                  <a:tab pos="1317625" algn="l"/>
                  <a:tab pos="1581150" algn="l"/>
                  <a:tab pos="1846263" algn="l"/>
                  <a:tab pos="2109788" algn="l"/>
                  <a:tab pos="2373313" algn="l"/>
                  <a:tab pos="2636838" algn="l"/>
                  <a:tab pos="2900363" algn="l"/>
                  <a:tab pos="3163888" algn="l"/>
                  <a:tab pos="3427413" algn="l"/>
                  <a:tab pos="3692525" algn="l"/>
                  <a:tab pos="3956050" algn="l"/>
                  <a:tab pos="4219575" algn="l"/>
                  <a:tab pos="4483100" algn="l"/>
                  <a:tab pos="4746625" algn="l"/>
                  <a:tab pos="5010150" algn="l"/>
                  <a:tab pos="5273675" algn="l"/>
                </a:tabLst>
              </a:pPr>
              <a:r>
                <a:rPr lang="en-GB" sz="2800" b="1" dirty="0">
                  <a:solidFill>
                    <a:schemeClr val="tx2"/>
                  </a:solidFill>
                </a:rPr>
                <a:t>Similarities among Observational Data Models</a:t>
              </a:r>
            </a:p>
          </p:txBody>
        </p:sp>
        <p:sp>
          <p:nvSpPr>
            <p:cNvPr id="29" name="Text Box 82"/>
            <p:cNvSpPr txBox="1">
              <a:spLocks noChangeArrowheads="1"/>
            </p:cNvSpPr>
            <p:nvPr/>
          </p:nvSpPr>
          <p:spPr bwMode="auto">
            <a:xfrm>
              <a:off x="28166814" y="5629497"/>
              <a:ext cx="2076450" cy="18630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FeatureOfInterest</a:t>
              </a:r>
            </a:p>
          </p:txBody>
        </p:sp>
        <p:sp>
          <p:nvSpPr>
            <p:cNvPr id="30" name="Text Box 83"/>
            <p:cNvSpPr txBox="1">
              <a:spLocks noChangeArrowheads="1"/>
            </p:cNvSpPr>
            <p:nvPr/>
          </p:nvSpPr>
          <p:spPr bwMode="auto">
            <a:xfrm>
              <a:off x="24838967" y="4842145"/>
              <a:ext cx="2293303" cy="18630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ObservationContext</a:t>
              </a:r>
            </a:p>
          </p:txBody>
        </p:sp>
        <p:sp>
          <p:nvSpPr>
            <p:cNvPr id="31" name="Text Box 84"/>
            <p:cNvSpPr txBox="1">
              <a:spLocks noChangeArrowheads="1"/>
            </p:cNvSpPr>
            <p:nvPr/>
          </p:nvSpPr>
          <p:spPr bwMode="auto">
            <a:xfrm>
              <a:off x="28166814" y="6696297"/>
              <a:ext cx="2076450" cy="18630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ObservedProperty</a:t>
              </a:r>
              <a:endParaRPr lang="en-US" dirty="0"/>
            </a:p>
          </p:txBody>
        </p:sp>
        <p:sp>
          <p:nvSpPr>
            <p:cNvPr id="32" name="Text Box 85"/>
            <p:cNvSpPr txBox="1">
              <a:spLocks noChangeArrowheads="1"/>
            </p:cNvSpPr>
            <p:nvPr/>
          </p:nvSpPr>
          <p:spPr bwMode="auto">
            <a:xfrm>
              <a:off x="24986798" y="6239097"/>
              <a:ext cx="1967225" cy="18630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OM_Observation</a:t>
              </a:r>
              <a:endParaRPr lang="en-US" dirty="0"/>
            </a:p>
          </p:txBody>
        </p:sp>
        <p:sp>
          <p:nvSpPr>
            <p:cNvPr id="33" name="Text Box 87"/>
            <p:cNvSpPr txBox="1">
              <a:spLocks noChangeArrowheads="1"/>
            </p:cNvSpPr>
            <p:nvPr/>
          </p:nvSpPr>
          <p:spPr bwMode="auto">
            <a:xfrm>
              <a:off x="26255464" y="7426950"/>
              <a:ext cx="1411545" cy="18630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/>
                <a:t>Result</a:t>
              </a:r>
            </a:p>
          </p:txBody>
        </p:sp>
        <p:sp>
          <p:nvSpPr>
            <p:cNvPr id="34" name="Line 88"/>
            <p:cNvSpPr>
              <a:spLocks noChangeShapeType="1"/>
            </p:cNvSpPr>
            <p:nvPr/>
          </p:nvSpPr>
          <p:spPr bwMode="auto">
            <a:xfrm>
              <a:off x="29112964" y="5847593"/>
              <a:ext cx="0" cy="8487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35" name="Text Box 89"/>
            <p:cNvSpPr txBox="1">
              <a:spLocks noChangeArrowheads="1"/>
            </p:cNvSpPr>
            <p:nvPr/>
          </p:nvSpPr>
          <p:spPr bwMode="auto">
            <a:xfrm>
              <a:off x="27862014" y="6162897"/>
              <a:ext cx="2381250" cy="186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carrierOfCharacteristic</a:t>
              </a:r>
            </a:p>
          </p:txBody>
        </p:sp>
        <p:sp>
          <p:nvSpPr>
            <p:cNvPr id="36" name="Line 90"/>
            <p:cNvSpPr>
              <a:spLocks noChangeShapeType="1"/>
            </p:cNvSpPr>
            <p:nvPr/>
          </p:nvSpPr>
          <p:spPr bwMode="auto">
            <a:xfrm>
              <a:off x="26936699" y="6400322"/>
              <a:ext cx="1230114" cy="3557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37" name="Text Box 91"/>
            <p:cNvSpPr txBox="1">
              <a:spLocks noChangeArrowheads="1"/>
            </p:cNvSpPr>
            <p:nvPr/>
          </p:nvSpPr>
          <p:spPr bwMode="auto">
            <a:xfrm>
              <a:off x="26553913" y="6550574"/>
              <a:ext cx="1536701" cy="205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forProperty</a:t>
              </a:r>
              <a:endParaRPr lang="en-US" dirty="0"/>
            </a:p>
          </p:txBody>
        </p:sp>
        <p:sp>
          <p:nvSpPr>
            <p:cNvPr id="38" name="Line 94"/>
            <p:cNvSpPr>
              <a:spLocks noChangeShapeType="1"/>
            </p:cNvSpPr>
            <p:nvPr/>
          </p:nvSpPr>
          <p:spPr bwMode="auto">
            <a:xfrm flipV="1">
              <a:off x="26954023" y="5781896"/>
              <a:ext cx="121279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39" name="Line 96"/>
            <p:cNvSpPr>
              <a:spLocks noChangeShapeType="1"/>
            </p:cNvSpPr>
            <p:nvPr/>
          </p:nvSpPr>
          <p:spPr bwMode="auto">
            <a:xfrm flipH="1">
              <a:off x="26033214" y="5019897"/>
              <a:ext cx="0" cy="1219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40" name="Text Box 97"/>
            <p:cNvSpPr txBox="1">
              <a:spLocks noChangeArrowheads="1"/>
            </p:cNvSpPr>
            <p:nvPr/>
          </p:nvSpPr>
          <p:spPr bwMode="auto">
            <a:xfrm>
              <a:off x="23323419" y="5478592"/>
              <a:ext cx="2917618" cy="186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relatedContextObservation</a:t>
              </a:r>
              <a:endParaRPr lang="en-US" dirty="0"/>
            </a:p>
          </p:txBody>
        </p:sp>
        <p:sp>
          <p:nvSpPr>
            <p:cNvPr id="41" name="Line 98"/>
            <p:cNvSpPr>
              <a:spLocks noChangeShapeType="1"/>
            </p:cNvSpPr>
            <p:nvPr/>
          </p:nvSpPr>
          <p:spPr bwMode="auto">
            <a:xfrm>
              <a:off x="26033214" y="6366074"/>
              <a:ext cx="83820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42" name="Text Box 99"/>
            <p:cNvSpPr txBox="1">
              <a:spLocks noChangeArrowheads="1"/>
            </p:cNvSpPr>
            <p:nvPr/>
          </p:nvSpPr>
          <p:spPr bwMode="auto">
            <a:xfrm>
              <a:off x="26553913" y="7011824"/>
              <a:ext cx="1308100" cy="205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hasResult</a:t>
              </a:r>
              <a:endParaRPr lang="en-US" dirty="0"/>
            </a:p>
          </p:txBody>
        </p:sp>
        <p:sp>
          <p:nvSpPr>
            <p:cNvPr id="43" name="Text Box 100"/>
            <p:cNvSpPr txBox="1">
              <a:spLocks noChangeArrowheads="1"/>
            </p:cNvSpPr>
            <p:nvPr/>
          </p:nvSpPr>
          <p:spPr bwMode="auto">
            <a:xfrm>
              <a:off x="24102079" y="7426950"/>
              <a:ext cx="1695451" cy="205547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OM_Process</a:t>
              </a:r>
              <a:endParaRPr lang="en-US" dirty="0"/>
            </a:p>
          </p:txBody>
        </p:sp>
        <p:sp>
          <p:nvSpPr>
            <p:cNvPr id="44" name="Line 101"/>
            <p:cNvSpPr>
              <a:spLocks noChangeShapeType="1"/>
            </p:cNvSpPr>
            <p:nvPr/>
          </p:nvSpPr>
          <p:spPr bwMode="auto">
            <a:xfrm flipH="1">
              <a:off x="25271213" y="6425399"/>
              <a:ext cx="762000" cy="10015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45" name="Text Box 102"/>
            <p:cNvSpPr txBox="1">
              <a:spLocks noChangeArrowheads="1"/>
            </p:cNvSpPr>
            <p:nvPr/>
          </p:nvSpPr>
          <p:spPr bwMode="auto">
            <a:xfrm>
              <a:off x="23951822" y="6873449"/>
              <a:ext cx="1932722" cy="205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usesProcedure</a:t>
              </a:r>
              <a:endParaRPr lang="en-US" dirty="0"/>
            </a:p>
          </p:txBody>
        </p:sp>
        <p:sp>
          <p:nvSpPr>
            <p:cNvPr id="54" name="Text Box 114"/>
            <p:cNvSpPr txBox="1">
              <a:spLocks noChangeArrowheads="1"/>
            </p:cNvSpPr>
            <p:nvPr/>
          </p:nvSpPr>
          <p:spPr bwMode="auto">
            <a:xfrm>
              <a:off x="27576264" y="4613322"/>
              <a:ext cx="3655676" cy="353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600" b="1" dirty="0"/>
                <a:t>OGC</a:t>
              </a:r>
              <a:r>
                <a:rPr lang="ja-JP" altLang="en-US" sz="1600" b="1" dirty="0"/>
                <a:t>’</a:t>
              </a:r>
              <a:r>
                <a:rPr lang="en-US" sz="1600" b="1" dirty="0"/>
                <a:t>s Observations and Measurements (O&amp;M) </a:t>
              </a:r>
            </a:p>
          </p:txBody>
        </p:sp>
        <p:sp>
          <p:nvSpPr>
            <p:cNvPr id="74" name="Text Box 95"/>
            <p:cNvSpPr txBox="1">
              <a:spLocks noChangeArrowheads="1"/>
            </p:cNvSpPr>
            <p:nvPr/>
          </p:nvSpPr>
          <p:spPr bwMode="auto">
            <a:xfrm>
              <a:off x="26553913" y="5847593"/>
              <a:ext cx="1308101" cy="186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ofFeature</a:t>
              </a:r>
              <a:endParaRPr lang="en-US" dirty="0"/>
            </a:p>
          </p:txBody>
        </p:sp>
      </p:grp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36728920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Box 199"/>
          <p:cNvSpPr txBox="1">
            <a:spLocks noChangeArrowheads="1"/>
          </p:cNvSpPr>
          <p:nvPr/>
        </p:nvSpPr>
        <p:spPr bwMode="auto">
          <a:xfrm>
            <a:off x="15070138" y="12115800"/>
            <a:ext cx="340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63525" indent="19367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527050" indent="38735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790575" indent="58102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054100" indent="77470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(b) Semantic annotation to dataset (a)</a:t>
            </a:r>
          </a:p>
        </p:txBody>
      </p:sp>
      <p:sp>
        <p:nvSpPr>
          <p:cNvPr id="25" name="Text Box 200"/>
          <p:cNvSpPr txBox="1">
            <a:spLocks noChangeArrowheads="1"/>
          </p:cNvSpPr>
          <p:nvPr/>
        </p:nvSpPr>
        <p:spPr bwMode="auto">
          <a:xfrm>
            <a:off x="16073438" y="62357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63525" indent="19367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527050" indent="38735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790575" indent="58102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054100" indent="77470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(a) Dataset</a:t>
            </a:r>
          </a:p>
        </p:txBody>
      </p:sp>
      <p:grpSp>
        <p:nvGrpSpPr>
          <p:cNvPr id="106" name="Group 105"/>
          <p:cNvGrpSpPr>
            <a:grpSpLocks/>
          </p:cNvGrpSpPr>
          <p:nvPr/>
        </p:nvGrpSpPr>
        <p:grpSpPr bwMode="auto">
          <a:xfrm>
            <a:off x="152400" y="381977"/>
            <a:ext cx="8593395" cy="5927734"/>
            <a:chOff x="16983677" y="4144885"/>
            <a:chExt cx="8372408" cy="3745803"/>
          </a:xfrm>
        </p:grpSpPr>
        <p:sp>
          <p:nvSpPr>
            <p:cNvPr id="112" name="Rectangle 111"/>
            <p:cNvSpPr>
              <a:spLocks noChangeArrowheads="1"/>
            </p:cNvSpPr>
            <p:nvPr/>
          </p:nvSpPr>
          <p:spPr bwMode="auto">
            <a:xfrm>
              <a:off x="16983677" y="4144885"/>
              <a:ext cx="8372408" cy="240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2752" tIns="26376" rIns="52752" bIns="26376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 eaLnBrk="1" hangingPunct="1">
                <a:lnSpc>
                  <a:spcPct val="71000"/>
                </a:lnSpc>
                <a:tabLst>
                  <a:tab pos="0" algn="l"/>
                  <a:tab pos="263525" algn="l"/>
                  <a:tab pos="527050" algn="l"/>
                  <a:tab pos="790575" algn="l"/>
                  <a:tab pos="1054100" algn="l"/>
                  <a:tab pos="1317625" algn="l"/>
                  <a:tab pos="1581150" algn="l"/>
                  <a:tab pos="1846263" algn="l"/>
                  <a:tab pos="2109788" algn="l"/>
                  <a:tab pos="2373313" algn="l"/>
                  <a:tab pos="2636838" algn="l"/>
                  <a:tab pos="2900363" algn="l"/>
                  <a:tab pos="3163888" algn="l"/>
                  <a:tab pos="3427413" algn="l"/>
                  <a:tab pos="3692525" algn="l"/>
                  <a:tab pos="3956050" algn="l"/>
                  <a:tab pos="4219575" algn="l"/>
                  <a:tab pos="4483100" algn="l"/>
                  <a:tab pos="4746625" algn="l"/>
                  <a:tab pos="5010150" algn="l"/>
                  <a:tab pos="5273675" algn="l"/>
                </a:tabLst>
              </a:pPr>
              <a:r>
                <a:rPr lang="en-GB" sz="2800" b="1" dirty="0">
                  <a:solidFill>
                    <a:schemeClr val="tx2"/>
                  </a:solidFill>
                </a:rPr>
                <a:t>Similarities among Observational Data Models</a:t>
              </a:r>
            </a:p>
          </p:txBody>
        </p:sp>
        <p:sp>
          <p:nvSpPr>
            <p:cNvPr id="113" name="Text Box 39"/>
            <p:cNvSpPr txBox="1">
              <a:spLocks noChangeArrowheads="1"/>
            </p:cNvSpPr>
            <p:nvPr/>
          </p:nvSpPr>
          <p:spPr bwMode="auto">
            <a:xfrm>
              <a:off x="22250400" y="5531257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Entity</a:t>
              </a:r>
            </a:p>
          </p:txBody>
        </p:sp>
        <p:sp>
          <p:nvSpPr>
            <p:cNvPr id="114" name="Text Box 40"/>
            <p:cNvSpPr txBox="1">
              <a:spLocks noChangeArrowheads="1"/>
            </p:cNvSpPr>
            <p:nvPr/>
          </p:nvSpPr>
          <p:spPr bwMode="auto">
            <a:xfrm>
              <a:off x="21076477" y="4807101"/>
              <a:ext cx="25146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/>
                <a:t>Context (other Observation)</a:t>
              </a:r>
            </a:p>
          </p:txBody>
        </p:sp>
        <p:sp>
          <p:nvSpPr>
            <p:cNvPr id="115" name="Text Box 41"/>
            <p:cNvSpPr txBox="1">
              <a:spLocks noChangeArrowheads="1"/>
            </p:cNvSpPr>
            <p:nvPr/>
          </p:nvSpPr>
          <p:spPr bwMode="auto">
            <a:xfrm>
              <a:off x="22250400" y="6598120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/>
                <a:t>Characteristic</a:t>
              </a:r>
            </a:p>
          </p:txBody>
        </p:sp>
        <p:sp>
          <p:nvSpPr>
            <p:cNvPr id="116" name="Text Box 43"/>
            <p:cNvSpPr txBox="1">
              <a:spLocks noChangeArrowheads="1"/>
            </p:cNvSpPr>
            <p:nvPr/>
          </p:nvSpPr>
          <p:spPr bwMode="auto">
            <a:xfrm>
              <a:off x="19278600" y="5537402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b="1" dirty="0"/>
                <a:t>Observation</a:t>
              </a:r>
            </a:p>
          </p:txBody>
        </p:sp>
        <p:sp>
          <p:nvSpPr>
            <p:cNvPr id="117" name="Text Box 44"/>
            <p:cNvSpPr txBox="1">
              <a:spLocks noChangeArrowheads="1"/>
            </p:cNvSpPr>
            <p:nvPr/>
          </p:nvSpPr>
          <p:spPr bwMode="auto">
            <a:xfrm>
              <a:off x="19326059" y="7696200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/>
                <a:t>Standard</a:t>
              </a:r>
            </a:p>
          </p:txBody>
        </p:sp>
        <p:sp>
          <p:nvSpPr>
            <p:cNvPr id="118" name="Line 45"/>
            <p:cNvSpPr>
              <a:spLocks noChangeShapeType="1"/>
            </p:cNvSpPr>
            <p:nvPr/>
          </p:nvSpPr>
          <p:spPr bwMode="auto">
            <a:xfrm>
              <a:off x="22860000" y="5731890"/>
              <a:ext cx="0" cy="8276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19" name="Text Box 46"/>
            <p:cNvSpPr txBox="1">
              <a:spLocks noChangeArrowheads="1"/>
            </p:cNvSpPr>
            <p:nvPr/>
          </p:nvSpPr>
          <p:spPr bwMode="auto">
            <a:xfrm>
              <a:off x="22098000" y="6019800"/>
              <a:ext cx="1676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hasCharacteristic</a:t>
              </a:r>
            </a:p>
          </p:txBody>
        </p:sp>
        <p:sp>
          <p:nvSpPr>
            <p:cNvPr id="120" name="Line 47"/>
            <p:cNvSpPr>
              <a:spLocks noChangeShapeType="1"/>
            </p:cNvSpPr>
            <p:nvPr/>
          </p:nvSpPr>
          <p:spPr bwMode="auto">
            <a:xfrm>
              <a:off x="20574000" y="6724650"/>
              <a:ext cx="1676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21" name="Line 50"/>
            <p:cNvSpPr>
              <a:spLocks noChangeShapeType="1"/>
            </p:cNvSpPr>
            <p:nvPr/>
          </p:nvSpPr>
          <p:spPr bwMode="auto">
            <a:xfrm>
              <a:off x="19964400" y="5757377"/>
              <a:ext cx="0" cy="795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22" name="Text Box 51"/>
            <p:cNvSpPr txBox="1">
              <a:spLocks noChangeArrowheads="1"/>
            </p:cNvSpPr>
            <p:nvPr/>
          </p:nvSpPr>
          <p:spPr bwMode="auto">
            <a:xfrm>
              <a:off x="19164300" y="6019800"/>
              <a:ext cx="1676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hasMeasurement</a:t>
              </a:r>
            </a:p>
          </p:txBody>
        </p:sp>
        <p:sp>
          <p:nvSpPr>
            <p:cNvPr id="123" name="Line 52"/>
            <p:cNvSpPr>
              <a:spLocks noChangeShapeType="1"/>
            </p:cNvSpPr>
            <p:nvPr/>
          </p:nvSpPr>
          <p:spPr bwMode="auto">
            <a:xfrm>
              <a:off x="20574000" y="5627561"/>
              <a:ext cx="1676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24" name="Text Box 53"/>
            <p:cNvSpPr txBox="1">
              <a:spLocks noChangeArrowheads="1"/>
            </p:cNvSpPr>
            <p:nvPr/>
          </p:nvSpPr>
          <p:spPr bwMode="auto">
            <a:xfrm>
              <a:off x="20918421" y="5715000"/>
              <a:ext cx="8382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ofEntity</a:t>
              </a:r>
              <a:endParaRPr lang="en-US" dirty="0"/>
            </a:p>
          </p:txBody>
        </p:sp>
        <p:sp>
          <p:nvSpPr>
            <p:cNvPr id="125" name="Line 54"/>
            <p:cNvSpPr>
              <a:spLocks noChangeShapeType="1"/>
            </p:cNvSpPr>
            <p:nvPr/>
          </p:nvSpPr>
          <p:spPr bwMode="auto">
            <a:xfrm flipH="1">
              <a:off x="19964400" y="5029200"/>
              <a:ext cx="1981200" cy="5143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26" name="Text Box 55"/>
            <p:cNvSpPr txBox="1">
              <a:spLocks noChangeArrowheads="1"/>
            </p:cNvSpPr>
            <p:nvPr/>
          </p:nvSpPr>
          <p:spPr bwMode="auto">
            <a:xfrm>
              <a:off x="20904200" y="5258016"/>
              <a:ext cx="11430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hasContext</a:t>
              </a:r>
              <a:endParaRPr lang="en-US" dirty="0"/>
            </a:p>
          </p:txBody>
        </p:sp>
        <p:sp>
          <p:nvSpPr>
            <p:cNvPr id="127" name="Line 56"/>
            <p:cNvSpPr>
              <a:spLocks noChangeShapeType="1"/>
            </p:cNvSpPr>
            <p:nvPr/>
          </p:nvSpPr>
          <p:spPr bwMode="auto">
            <a:xfrm flipH="1">
              <a:off x="19964398" y="6757994"/>
              <a:ext cx="2" cy="9382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28" name="Text Box 57"/>
            <p:cNvSpPr txBox="1">
              <a:spLocks noChangeArrowheads="1"/>
            </p:cNvSpPr>
            <p:nvPr/>
          </p:nvSpPr>
          <p:spPr bwMode="auto">
            <a:xfrm>
              <a:off x="19285131" y="7232650"/>
              <a:ext cx="1418405" cy="194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usesStandard</a:t>
              </a:r>
              <a:endParaRPr lang="en-US" dirty="0"/>
            </a:p>
          </p:txBody>
        </p:sp>
        <p:sp>
          <p:nvSpPr>
            <p:cNvPr id="129" name="Text Box 58"/>
            <p:cNvSpPr txBox="1">
              <a:spLocks noChangeArrowheads="1"/>
            </p:cNvSpPr>
            <p:nvPr/>
          </p:nvSpPr>
          <p:spPr bwMode="auto">
            <a:xfrm>
              <a:off x="17767009" y="7696200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Protocol</a:t>
              </a:r>
            </a:p>
          </p:txBody>
        </p:sp>
        <p:sp>
          <p:nvSpPr>
            <p:cNvPr id="130" name="Line 59"/>
            <p:cNvSpPr>
              <a:spLocks noChangeShapeType="1"/>
            </p:cNvSpPr>
            <p:nvPr/>
          </p:nvSpPr>
          <p:spPr bwMode="auto">
            <a:xfrm flipH="1">
              <a:off x="18408831" y="6757994"/>
              <a:ext cx="1555569" cy="9287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31" name="Text Box 60"/>
            <p:cNvSpPr txBox="1">
              <a:spLocks noChangeArrowheads="1"/>
            </p:cNvSpPr>
            <p:nvPr/>
          </p:nvSpPr>
          <p:spPr bwMode="auto">
            <a:xfrm>
              <a:off x="17917450" y="7110853"/>
              <a:ext cx="12192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usesProtocol</a:t>
              </a:r>
              <a:endParaRPr lang="en-US" dirty="0"/>
            </a:p>
          </p:txBody>
        </p:sp>
        <p:sp>
          <p:nvSpPr>
            <p:cNvPr id="149" name="Text Box 103"/>
            <p:cNvSpPr txBox="1">
              <a:spLocks noChangeArrowheads="1"/>
            </p:cNvSpPr>
            <p:nvPr/>
          </p:nvSpPr>
          <p:spPr bwMode="auto">
            <a:xfrm>
              <a:off x="20810868" y="7686792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Precision</a:t>
              </a:r>
            </a:p>
          </p:txBody>
        </p:sp>
        <p:sp>
          <p:nvSpPr>
            <p:cNvPr id="151" name="Line 105"/>
            <p:cNvSpPr>
              <a:spLocks noChangeShapeType="1"/>
            </p:cNvSpPr>
            <p:nvPr/>
          </p:nvSpPr>
          <p:spPr bwMode="auto">
            <a:xfrm>
              <a:off x="19964400" y="6754038"/>
              <a:ext cx="1219200" cy="9421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53" name="Text Box 107"/>
            <p:cNvSpPr txBox="1">
              <a:spLocks noChangeArrowheads="1"/>
            </p:cNvSpPr>
            <p:nvPr/>
          </p:nvSpPr>
          <p:spPr bwMode="auto">
            <a:xfrm>
              <a:off x="20652589" y="7110853"/>
              <a:ext cx="1676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hasPrecision</a:t>
              </a:r>
            </a:p>
          </p:txBody>
        </p:sp>
        <p:sp>
          <p:nvSpPr>
            <p:cNvPr id="154" name="Text Box 108"/>
            <p:cNvSpPr txBox="1">
              <a:spLocks noChangeArrowheads="1"/>
            </p:cNvSpPr>
            <p:nvPr/>
          </p:nvSpPr>
          <p:spPr bwMode="auto">
            <a:xfrm>
              <a:off x="20758150" y="6558111"/>
              <a:ext cx="1676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ofCharacteristic</a:t>
              </a:r>
              <a:endParaRPr lang="en-US" dirty="0"/>
            </a:p>
          </p:txBody>
        </p:sp>
        <p:sp>
          <p:nvSpPr>
            <p:cNvPr id="155" name="Text Box 109"/>
            <p:cNvSpPr txBox="1">
              <a:spLocks noChangeArrowheads="1"/>
            </p:cNvSpPr>
            <p:nvPr/>
          </p:nvSpPr>
          <p:spPr bwMode="auto">
            <a:xfrm>
              <a:off x="21115667" y="6221049"/>
              <a:ext cx="9906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dirty="0" err="1"/>
                <a:t>hasValue</a:t>
              </a:r>
              <a:endParaRPr lang="en-US" dirty="0"/>
            </a:p>
          </p:txBody>
        </p:sp>
        <p:sp>
          <p:nvSpPr>
            <p:cNvPr id="156" name="Text Box 113"/>
            <p:cNvSpPr txBox="1">
              <a:spLocks noChangeArrowheads="1"/>
            </p:cNvSpPr>
            <p:nvPr/>
          </p:nvSpPr>
          <p:spPr bwMode="auto">
            <a:xfrm>
              <a:off x="17297400" y="4673024"/>
              <a:ext cx="3276599" cy="369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600" b="1" dirty="0"/>
                <a:t>SEEK/</a:t>
              </a:r>
              <a:r>
                <a:rPr lang="en-US" sz="1600" b="1" dirty="0" err="1"/>
                <a:t>Semtools</a:t>
              </a:r>
              <a:r>
                <a:rPr lang="en-US" sz="1600" b="1" dirty="0"/>
                <a:t>  Extensible Observation Ontology (OBOE</a:t>
              </a:r>
              <a:r>
                <a:rPr lang="en-US" sz="1600" b="1" dirty="0" smtClean="0"/>
                <a:t>)</a:t>
              </a:r>
              <a:endParaRPr lang="en-US" sz="1600" b="1" dirty="0"/>
            </a:p>
          </p:txBody>
        </p:sp>
        <p:sp>
          <p:nvSpPr>
            <p:cNvPr id="176" name="Text Box 42"/>
            <p:cNvSpPr txBox="1">
              <a:spLocks noChangeArrowheads="1"/>
            </p:cNvSpPr>
            <p:nvPr/>
          </p:nvSpPr>
          <p:spPr bwMode="auto">
            <a:xfrm>
              <a:off x="19278600" y="6556375"/>
              <a:ext cx="1295400" cy="1944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/>
                <a:t>Measurement</a:t>
              </a:r>
            </a:p>
          </p:txBody>
        </p:sp>
      </p:grpSp>
      <p:sp>
        <p:nvSpPr>
          <p:cNvPr id="62" name="Line 50"/>
          <p:cNvSpPr>
            <a:spLocks noChangeShapeType="1"/>
          </p:cNvSpPr>
          <p:nvPr/>
        </p:nvSpPr>
        <p:spPr bwMode="auto">
          <a:xfrm flipV="1">
            <a:off x="3837488" y="2893413"/>
            <a:ext cx="1801312" cy="12713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63525" indent="19367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527050" indent="38735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790575" indent="58102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054100" indent="77470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endParaRPr lang="en-US"/>
          </a:p>
        </p:txBody>
      </p:sp>
      <p:sp>
        <p:nvSpPr>
          <p:cNvPr id="3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989958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953000" y="4495800"/>
            <a:ext cx="3733800" cy="1143000"/>
          </a:xfrm>
        </p:spPr>
        <p:txBody>
          <a:bodyPr anchor="t"/>
          <a:lstStyle/>
          <a:p>
            <a:pPr eaLnBrk="1" hangingPunct="1"/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Seronto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basic classes:</a:t>
            </a:r>
            <a:b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</a:b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graphicFrame>
        <p:nvGraphicFramePr>
          <p:cNvPr id="5" name="Object 3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7388745"/>
              </p:ext>
            </p:extLst>
          </p:nvPr>
        </p:nvGraphicFramePr>
        <p:xfrm>
          <a:off x="457200" y="1234193"/>
          <a:ext cx="8229600" cy="53952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8" name="Visio" r:id="rId3" imgW="9407009" imgH="6167021" progId="Visio.Drawing.11">
                  <p:embed/>
                </p:oleObj>
              </mc:Choice>
              <mc:Fallback>
                <p:oleObj name="Visio" r:id="rId3" imgW="9407009" imgH="6167021" progId="Visio.Drawing.11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234193"/>
                        <a:ext cx="8229600" cy="53952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2400" y="457200"/>
            <a:ext cx="8593395" cy="380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752" tIns="26376" rIns="52752" bIns="26376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63525" indent="19367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527050" indent="38735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790575" indent="58102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054100" indent="77470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hangingPunct="1">
              <a:lnSpc>
                <a:spcPct val="71000"/>
              </a:lnSpc>
              <a:tabLst>
                <a:tab pos="0" algn="l"/>
                <a:tab pos="263525" algn="l"/>
                <a:tab pos="527050" algn="l"/>
                <a:tab pos="790575" algn="l"/>
                <a:tab pos="1054100" algn="l"/>
                <a:tab pos="1317625" algn="l"/>
                <a:tab pos="1581150" algn="l"/>
                <a:tab pos="1846263" algn="l"/>
                <a:tab pos="2109788" algn="l"/>
                <a:tab pos="2373313" algn="l"/>
                <a:tab pos="2636838" algn="l"/>
                <a:tab pos="2900363" algn="l"/>
                <a:tab pos="3163888" algn="l"/>
                <a:tab pos="3427413" algn="l"/>
                <a:tab pos="3692525" algn="l"/>
                <a:tab pos="3956050" algn="l"/>
                <a:tab pos="4219575" algn="l"/>
                <a:tab pos="4483100" algn="l"/>
                <a:tab pos="4746625" algn="l"/>
                <a:tab pos="5010150" algn="l"/>
                <a:tab pos="5273675" algn="l"/>
              </a:tabLst>
            </a:pPr>
            <a:r>
              <a:rPr lang="en-GB" sz="2800" b="1" dirty="0">
                <a:solidFill>
                  <a:schemeClr val="tx2"/>
                </a:solidFill>
              </a:rPr>
              <a:t>Similarities among Observational Data Models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4250443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81005"/>
            <a:ext cx="7769225" cy="419089"/>
          </a:xfrm>
        </p:spPr>
        <p:txBody>
          <a:bodyPr>
            <a:spAutoFit/>
          </a:bodyPr>
          <a:lstStyle/>
          <a:p>
            <a:pPr>
              <a:lnSpc>
                <a:spcPct val="7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dirty="0">
                <a:latin typeface="Helvetica" charset="0"/>
                <a:ea typeface="Osaka" charset="0"/>
                <a:cs typeface="Osaka" charset="0"/>
              </a:rPr>
              <a:t>Developing a core </a:t>
            </a:r>
            <a:r>
              <a:rPr lang="en-GB" dirty="0" smtClean="0">
                <a:latin typeface="Helvetica" charset="0"/>
                <a:ea typeface="Osaka" charset="0"/>
                <a:cs typeface="Osaka" charset="0"/>
              </a:rPr>
              <a:t>model  (</a:t>
            </a:r>
            <a:r>
              <a:rPr lang="en-GB" dirty="0" err="1" smtClean="0">
                <a:latin typeface="Helvetica" charset="0"/>
                <a:ea typeface="Osaka" charset="0"/>
                <a:cs typeface="Osaka" charset="0"/>
              </a:rPr>
              <a:t>SONet</a:t>
            </a:r>
            <a:r>
              <a:rPr lang="en-GB" dirty="0" smtClean="0">
                <a:latin typeface="Helvetica" charset="0"/>
                <a:ea typeface="Osaka" charset="0"/>
                <a:cs typeface="Osaka" charset="0"/>
              </a:rPr>
              <a:t> project)</a:t>
            </a:r>
            <a:endParaRPr lang="en-GB" dirty="0">
              <a:latin typeface="Helvetica" charset="0"/>
              <a:ea typeface="Osaka" charset="0"/>
              <a:cs typeface="Osaka" charset="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3550" y="1600200"/>
            <a:ext cx="8375650" cy="4530725"/>
          </a:xfrm>
        </p:spPr>
        <p:txBody>
          <a:bodyPr>
            <a:spAutoFit/>
          </a:bodyPr>
          <a:lstStyle/>
          <a:p>
            <a:pPr marL="609600" indent="-609600">
              <a:lnSpc>
                <a:spcPct val="80000"/>
              </a:lnSpc>
              <a:buFont typeface="Arial" charset="0"/>
              <a:buNone/>
              <a:tabLst>
                <a:tab pos="458788" algn="l"/>
                <a:tab pos="915988" algn="l"/>
                <a:tab pos="1373188" algn="l"/>
                <a:tab pos="1830388" algn="l"/>
                <a:tab pos="2287588" algn="l"/>
                <a:tab pos="2744788" algn="l"/>
                <a:tab pos="3201988" algn="l"/>
                <a:tab pos="3659188" algn="l"/>
                <a:tab pos="4116388" algn="l"/>
                <a:tab pos="4573588" algn="l"/>
                <a:tab pos="5030788" algn="l"/>
                <a:tab pos="5487988" algn="l"/>
                <a:tab pos="5945188" algn="l"/>
                <a:tab pos="6402388" algn="l"/>
                <a:tab pos="6859588" algn="l"/>
                <a:tab pos="7316788" algn="l"/>
                <a:tab pos="7773988" algn="l"/>
                <a:tab pos="8231188" algn="l"/>
                <a:tab pos="8688388" algn="l"/>
                <a:tab pos="9145588" algn="l"/>
              </a:tabLst>
            </a:pPr>
            <a:r>
              <a:rPr lang="en-GB" dirty="0">
                <a:latin typeface="Helvetica" charset="0"/>
                <a:ea typeface="Osaka" charset="0"/>
                <a:cs typeface="Osaka" charset="0"/>
              </a:rPr>
              <a:t>Identify the key observational models in the earth and environmental sciences</a:t>
            </a:r>
            <a:br>
              <a:rPr lang="en-GB" dirty="0">
                <a:latin typeface="Helvetica" charset="0"/>
                <a:ea typeface="Osaka" charset="0"/>
                <a:cs typeface="Osaka" charset="0"/>
              </a:rPr>
            </a:br>
            <a:endParaRPr lang="en-GB" dirty="0">
              <a:latin typeface="Helvetica" charset="0"/>
              <a:ea typeface="Osaka" charset="0"/>
              <a:cs typeface="Osaka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None/>
              <a:tabLst>
                <a:tab pos="458788" algn="l"/>
                <a:tab pos="915988" algn="l"/>
                <a:tab pos="1373188" algn="l"/>
                <a:tab pos="1830388" algn="l"/>
                <a:tab pos="2287588" algn="l"/>
                <a:tab pos="2744788" algn="l"/>
                <a:tab pos="3201988" algn="l"/>
                <a:tab pos="3659188" algn="l"/>
                <a:tab pos="4116388" algn="l"/>
                <a:tab pos="4573588" algn="l"/>
                <a:tab pos="5030788" algn="l"/>
                <a:tab pos="5487988" algn="l"/>
                <a:tab pos="5945188" algn="l"/>
                <a:tab pos="6402388" algn="l"/>
                <a:tab pos="6859588" algn="l"/>
                <a:tab pos="7316788" algn="l"/>
                <a:tab pos="7773988" algn="l"/>
                <a:tab pos="8231188" algn="l"/>
                <a:tab pos="8688388" algn="l"/>
                <a:tab pos="9145588" algn="l"/>
              </a:tabLst>
            </a:pPr>
            <a:r>
              <a:rPr lang="en-GB" dirty="0">
                <a:latin typeface="Helvetica" charset="0"/>
                <a:ea typeface="Osaka" charset="0"/>
                <a:cs typeface="Osaka" charset="0"/>
              </a:rPr>
              <a:t>Are these various observational models easily reconciled and/or harmonized?</a:t>
            </a:r>
            <a:br>
              <a:rPr lang="en-GB" dirty="0">
                <a:latin typeface="Helvetica" charset="0"/>
                <a:ea typeface="Osaka" charset="0"/>
                <a:cs typeface="Osaka" charset="0"/>
              </a:rPr>
            </a:br>
            <a:endParaRPr lang="en-GB" dirty="0">
              <a:latin typeface="Helvetica" charset="0"/>
              <a:ea typeface="Osaka" charset="0"/>
              <a:cs typeface="Osaka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None/>
              <a:tabLst>
                <a:tab pos="458788" algn="l"/>
                <a:tab pos="915988" algn="l"/>
                <a:tab pos="1373188" algn="l"/>
                <a:tab pos="1830388" algn="l"/>
                <a:tab pos="2287588" algn="l"/>
                <a:tab pos="2744788" algn="l"/>
                <a:tab pos="3201988" algn="l"/>
                <a:tab pos="3659188" algn="l"/>
                <a:tab pos="4116388" algn="l"/>
                <a:tab pos="4573588" algn="l"/>
                <a:tab pos="5030788" algn="l"/>
                <a:tab pos="5487988" algn="l"/>
                <a:tab pos="5945188" algn="l"/>
                <a:tab pos="6402388" algn="l"/>
                <a:tab pos="6859588" algn="l"/>
                <a:tab pos="7316788" algn="l"/>
                <a:tab pos="7773988" algn="l"/>
                <a:tab pos="8231188" algn="l"/>
                <a:tab pos="8688388" algn="l"/>
                <a:tab pos="9145588" algn="l"/>
              </a:tabLst>
            </a:pPr>
            <a:r>
              <a:rPr lang="en-GB" dirty="0">
                <a:latin typeface="Helvetica" charset="0"/>
                <a:ea typeface="Osaka" charset="0"/>
                <a:cs typeface="Osaka" charset="0"/>
              </a:rPr>
              <a:t>Are there special capabilities and features enabled by some observational approaches?</a:t>
            </a:r>
            <a:br>
              <a:rPr lang="en-GB" dirty="0">
                <a:latin typeface="Helvetica" charset="0"/>
                <a:ea typeface="Osaka" charset="0"/>
                <a:cs typeface="Osaka" charset="0"/>
              </a:rPr>
            </a:br>
            <a:endParaRPr lang="en-GB" dirty="0">
              <a:latin typeface="Helvetica" charset="0"/>
              <a:ea typeface="Osaka" charset="0"/>
              <a:cs typeface="Osaka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None/>
              <a:tabLst>
                <a:tab pos="458788" algn="l"/>
                <a:tab pos="915988" algn="l"/>
                <a:tab pos="1373188" algn="l"/>
                <a:tab pos="1830388" algn="l"/>
                <a:tab pos="2287588" algn="l"/>
                <a:tab pos="2744788" algn="l"/>
                <a:tab pos="3201988" algn="l"/>
                <a:tab pos="3659188" algn="l"/>
                <a:tab pos="4116388" algn="l"/>
                <a:tab pos="4573588" algn="l"/>
                <a:tab pos="5030788" algn="l"/>
                <a:tab pos="5487988" algn="l"/>
                <a:tab pos="5945188" algn="l"/>
                <a:tab pos="6402388" algn="l"/>
                <a:tab pos="6859588" algn="l"/>
                <a:tab pos="7316788" algn="l"/>
                <a:tab pos="7773988" algn="l"/>
                <a:tab pos="8231188" algn="l"/>
                <a:tab pos="8688388" algn="l"/>
                <a:tab pos="9145588" algn="l"/>
              </a:tabLst>
            </a:pPr>
            <a:r>
              <a:rPr lang="en-GB" dirty="0">
                <a:latin typeface="Helvetica" charset="0"/>
                <a:ea typeface="Osaka" charset="0"/>
                <a:cs typeface="Osaka" charset="0"/>
              </a:rPr>
              <a:t>What services should be developed around these observational models?</a:t>
            </a:r>
          </a:p>
          <a:p>
            <a:pPr marL="609600" indent="-609600">
              <a:lnSpc>
                <a:spcPct val="80000"/>
              </a:lnSpc>
              <a:buFont typeface="Arial" charset="0"/>
              <a:buNone/>
              <a:tabLst>
                <a:tab pos="458788" algn="l"/>
                <a:tab pos="915988" algn="l"/>
                <a:tab pos="1373188" algn="l"/>
                <a:tab pos="1830388" algn="l"/>
                <a:tab pos="2287588" algn="l"/>
                <a:tab pos="2744788" algn="l"/>
                <a:tab pos="3201988" algn="l"/>
                <a:tab pos="3659188" algn="l"/>
                <a:tab pos="4116388" algn="l"/>
                <a:tab pos="4573588" algn="l"/>
                <a:tab pos="5030788" algn="l"/>
                <a:tab pos="5487988" algn="l"/>
                <a:tab pos="5945188" algn="l"/>
                <a:tab pos="6402388" algn="l"/>
                <a:tab pos="6859588" algn="l"/>
                <a:tab pos="7316788" algn="l"/>
                <a:tab pos="7773988" algn="l"/>
                <a:tab pos="8231188" algn="l"/>
                <a:tab pos="8688388" algn="l"/>
                <a:tab pos="9145588" algn="l"/>
              </a:tabLst>
            </a:pPr>
            <a:endParaRPr lang="en-GB" dirty="0">
              <a:latin typeface="Helvetica" charset="0"/>
              <a:ea typeface="Osaka" charset="0"/>
              <a:cs typeface="Osaka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1381588111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Box 199"/>
          <p:cNvSpPr txBox="1">
            <a:spLocks noChangeArrowheads="1"/>
          </p:cNvSpPr>
          <p:nvPr/>
        </p:nvSpPr>
        <p:spPr bwMode="auto">
          <a:xfrm>
            <a:off x="15070138" y="12115800"/>
            <a:ext cx="340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63525" indent="19367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527050" indent="38735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790575" indent="581025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054100" indent="774700" algn="l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1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(b) Semantic annotation to dataset (a)</a:t>
            </a:r>
          </a:p>
        </p:txBody>
      </p:sp>
      <p:grpSp>
        <p:nvGrpSpPr>
          <p:cNvPr id="106" name="Group 105"/>
          <p:cNvGrpSpPr>
            <a:grpSpLocks/>
          </p:cNvGrpSpPr>
          <p:nvPr/>
        </p:nvGrpSpPr>
        <p:grpSpPr bwMode="auto">
          <a:xfrm>
            <a:off x="114300" y="457201"/>
            <a:ext cx="8622015" cy="5486400"/>
            <a:chOff x="19157516" y="7220579"/>
            <a:chExt cx="9502776" cy="4115933"/>
          </a:xfrm>
        </p:grpSpPr>
        <p:sp>
          <p:nvSpPr>
            <p:cNvPr id="112" name="Rectangle 111"/>
            <p:cNvSpPr>
              <a:spLocks noChangeArrowheads="1"/>
            </p:cNvSpPr>
            <p:nvPr/>
          </p:nvSpPr>
          <p:spPr bwMode="auto">
            <a:xfrm>
              <a:off x="19157516" y="7220579"/>
              <a:ext cx="9502776" cy="357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752" tIns="26376" rIns="52752" bIns="26376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 eaLnBrk="1" hangingPunct="1">
                <a:lnSpc>
                  <a:spcPct val="71000"/>
                </a:lnSpc>
                <a:tabLst>
                  <a:tab pos="0" algn="l"/>
                  <a:tab pos="263525" algn="l"/>
                  <a:tab pos="527050" algn="l"/>
                  <a:tab pos="790575" algn="l"/>
                  <a:tab pos="1054100" algn="l"/>
                  <a:tab pos="1317625" algn="l"/>
                  <a:tab pos="1581150" algn="l"/>
                  <a:tab pos="1846263" algn="l"/>
                  <a:tab pos="2109788" algn="l"/>
                  <a:tab pos="2373313" algn="l"/>
                  <a:tab pos="2636838" algn="l"/>
                  <a:tab pos="2900363" algn="l"/>
                  <a:tab pos="3163888" algn="l"/>
                  <a:tab pos="3427413" algn="l"/>
                  <a:tab pos="3692525" algn="l"/>
                  <a:tab pos="3956050" algn="l"/>
                  <a:tab pos="4219575" algn="l"/>
                  <a:tab pos="4483100" algn="l"/>
                  <a:tab pos="4746625" algn="l"/>
                  <a:tab pos="5010150" algn="l"/>
                  <a:tab pos="5273675" algn="l"/>
                </a:tabLst>
              </a:pPr>
              <a:r>
                <a:rPr lang="en-GB" sz="2800" b="1" dirty="0">
                  <a:solidFill>
                    <a:schemeClr val="tx2"/>
                  </a:solidFill>
                </a:rPr>
                <a:t>Similarities among Observational Data Models</a:t>
              </a:r>
            </a:p>
          </p:txBody>
        </p:sp>
        <p:sp>
          <p:nvSpPr>
            <p:cNvPr id="158" name="Text Box 115"/>
            <p:cNvSpPr txBox="1">
              <a:spLocks noChangeArrowheads="1"/>
            </p:cNvSpPr>
            <p:nvPr/>
          </p:nvSpPr>
          <p:spPr bwMode="auto">
            <a:xfrm>
              <a:off x="19583399" y="8534400"/>
              <a:ext cx="1673717" cy="2536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Entity</a:t>
              </a:r>
            </a:p>
          </p:txBody>
        </p:sp>
        <p:sp>
          <p:nvSpPr>
            <p:cNvPr id="159" name="Text Box 116"/>
            <p:cNvSpPr txBox="1">
              <a:spLocks noChangeArrowheads="1"/>
            </p:cNvSpPr>
            <p:nvPr/>
          </p:nvSpPr>
          <p:spPr bwMode="auto">
            <a:xfrm>
              <a:off x="26315102" y="8529637"/>
              <a:ext cx="1905000" cy="3143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FeatureOfInterest</a:t>
              </a:r>
              <a:endParaRPr lang="en-US" dirty="0"/>
            </a:p>
          </p:txBody>
        </p:sp>
        <p:sp>
          <p:nvSpPr>
            <p:cNvPr id="160" name="Line 117"/>
            <p:cNvSpPr>
              <a:spLocks noChangeShapeType="1"/>
            </p:cNvSpPr>
            <p:nvPr/>
          </p:nvSpPr>
          <p:spPr bwMode="auto">
            <a:xfrm>
              <a:off x="21257116" y="8685852"/>
              <a:ext cx="50579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61" name="Text Box 118"/>
            <p:cNvSpPr txBox="1">
              <a:spLocks noChangeArrowheads="1"/>
            </p:cNvSpPr>
            <p:nvPr/>
          </p:nvSpPr>
          <p:spPr bwMode="auto">
            <a:xfrm>
              <a:off x="19583399" y="8936334"/>
              <a:ext cx="1673717" cy="2536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Characteristic</a:t>
              </a:r>
            </a:p>
          </p:txBody>
        </p:sp>
        <p:sp>
          <p:nvSpPr>
            <p:cNvPr id="162" name="Text Box 119"/>
            <p:cNvSpPr txBox="1">
              <a:spLocks noChangeArrowheads="1"/>
            </p:cNvSpPr>
            <p:nvPr/>
          </p:nvSpPr>
          <p:spPr bwMode="auto">
            <a:xfrm>
              <a:off x="26315104" y="8910637"/>
              <a:ext cx="1905000" cy="3143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ObservedProperty</a:t>
              </a:r>
              <a:endParaRPr lang="en-US" dirty="0">
                <a:latin typeface="ヒラギノ角ゴ ProN W3" charset="0"/>
              </a:endParaRPr>
            </a:p>
          </p:txBody>
        </p:sp>
        <p:sp>
          <p:nvSpPr>
            <p:cNvPr id="163" name="Line 120"/>
            <p:cNvSpPr>
              <a:spLocks noChangeShapeType="1"/>
            </p:cNvSpPr>
            <p:nvPr/>
          </p:nvSpPr>
          <p:spPr bwMode="auto">
            <a:xfrm>
              <a:off x="21257116" y="9066852"/>
              <a:ext cx="505798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64" name="Text Box 121"/>
            <p:cNvSpPr txBox="1">
              <a:spLocks noChangeArrowheads="1"/>
            </p:cNvSpPr>
            <p:nvPr/>
          </p:nvSpPr>
          <p:spPr bwMode="auto">
            <a:xfrm>
              <a:off x="19583399" y="9317334"/>
              <a:ext cx="1673717" cy="2536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Measurement</a:t>
              </a:r>
              <a:endParaRPr lang="en-US">
                <a:latin typeface="ヒラギノ角ゴ ProN W3" charset="0"/>
              </a:endParaRPr>
            </a:p>
          </p:txBody>
        </p:sp>
        <p:sp>
          <p:nvSpPr>
            <p:cNvPr id="165" name="Text Box 122"/>
            <p:cNvSpPr txBox="1">
              <a:spLocks noChangeArrowheads="1"/>
            </p:cNvSpPr>
            <p:nvPr/>
          </p:nvSpPr>
          <p:spPr bwMode="auto">
            <a:xfrm>
              <a:off x="26315104" y="9291637"/>
              <a:ext cx="1905000" cy="3143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OM_Observation</a:t>
              </a:r>
              <a:endParaRPr lang="en-US" dirty="0">
                <a:latin typeface="ヒラギノ角ゴ ProN W3" charset="0"/>
              </a:endParaRPr>
            </a:p>
          </p:txBody>
        </p:sp>
        <p:sp>
          <p:nvSpPr>
            <p:cNvPr id="166" name="Line 123"/>
            <p:cNvSpPr>
              <a:spLocks noChangeShapeType="1"/>
            </p:cNvSpPr>
            <p:nvPr/>
          </p:nvSpPr>
          <p:spPr bwMode="auto">
            <a:xfrm>
              <a:off x="21257116" y="9447852"/>
              <a:ext cx="50579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67" name="Text Box 124"/>
            <p:cNvSpPr txBox="1">
              <a:spLocks noChangeArrowheads="1"/>
            </p:cNvSpPr>
            <p:nvPr/>
          </p:nvSpPr>
          <p:spPr bwMode="auto">
            <a:xfrm>
              <a:off x="19583399" y="9698334"/>
              <a:ext cx="1673717" cy="2536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Protocol</a:t>
              </a:r>
            </a:p>
          </p:txBody>
        </p:sp>
        <p:sp>
          <p:nvSpPr>
            <p:cNvPr id="168" name="Text Box 125"/>
            <p:cNvSpPr txBox="1">
              <a:spLocks noChangeArrowheads="1"/>
            </p:cNvSpPr>
            <p:nvPr/>
          </p:nvSpPr>
          <p:spPr bwMode="auto">
            <a:xfrm>
              <a:off x="26315104" y="9682162"/>
              <a:ext cx="1905000" cy="3143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OM_Process</a:t>
              </a:r>
              <a:endParaRPr lang="en-US">
                <a:latin typeface="ヒラギノ角ゴ ProN W3" charset="0"/>
              </a:endParaRPr>
            </a:p>
          </p:txBody>
        </p:sp>
        <p:sp>
          <p:nvSpPr>
            <p:cNvPr id="169" name="Line 126"/>
            <p:cNvSpPr>
              <a:spLocks noChangeShapeType="1"/>
            </p:cNvSpPr>
            <p:nvPr/>
          </p:nvSpPr>
          <p:spPr bwMode="auto">
            <a:xfrm>
              <a:off x="21257116" y="9838377"/>
              <a:ext cx="50579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70" name="Text Box 128"/>
            <p:cNvSpPr txBox="1">
              <a:spLocks noChangeArrowheads="1"/>
            </p:cNvSpPr>
            <p:nvPr/>
          </p:nvSpPr>
          <p:spPr bwMode="auto">
            <a:xfrm>
              <a:off x="26315104" y="10348912"/>
              <a:ext cx="1905000" cy="3143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Result</a:t>
              </a:r>
              <a:endParaRPr lang="en-US">
                <a:latin typeface="ヒラギノ角ゴ ProN W3" charset="0"/>
              </a:endParaRPr>
            </a:p>
          </p:txBody>
        </p:sp>
        <p:sp>
          <p:nvSpPr>
            <p:cNvPr id="171" name="Line 129"/>
            <p:cNvSpPr>
              <a:spLocks noChangeShapeType="1"/>
            </p:cNvSpPr>
            <p:nvPr/>
          </p:nvSpPr>
          <p:spPr bwMode="auto">
            <a:xfrm>
              <a:off x="21257116" y="10505127"/>
              <a:ext cx="505798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  <p:sp>
          <p:nvSpPr>
            <p:cNvPr id="172" name="Text Box 130"/>
            <p:cNvSpPr txBox="1">
              <a:spLocks noChangeArrowheads="1"/>
            </p:cNvSpPr>
            <p:nvPr/>
          </p:nvSpPr>
          <p:spPr bwMode="auto">
            <a:xfrm>
              <a:off x="19583399" y="10058400"/>
              <a:ext cx="1673717" cy="78633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/>
                <a:t>Standard</a:t>
              </a:r>
            </a:p>
            <a:p>
              <a:pPr algn="ctr">
                <a:spcBef>
                  <a:spcPct val="50000"/>
                </a:spcBef>
              </a:pPr>
              <a:r>
                <a:rPr lang="en-US" dirty="0"/>
                <a:t>Value</a:t>
              </a:r>
            </a:p>
            <a:p>
              <a:pPr algn="ctr">
                <a:spcBef>
                  <a:spcPct val="50000"/>
                </a:spcBef>
              </a:pPr>
              <a:r>
                <a:rPr lang="en-US" dirty="0"/>
                <a:t>Precision</a:t>
              </a:r>
            </a:p>
          </p:txBody>
        </p:sp>
        <p:sp>
          <p:nvSpPr>
            <p:cNvPr id="173" name="Text Box 134"/>
            <p:cNvSpPr txBox="1">
              <a:spLocks noChangeArrowheads="1"/>
            </p:cNvSpPr>
            <p:nvPr/>
          </p:nvSpPr>
          <p:spPr bwMode="auto">
            <a:xfrm>
              <a:off x="19583399" y="11069934"/>
              <a:ext cx="1673717" cy="2536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/>
                <a:t>Context</a:t>
              </a:r>
            </a:p>
          </p:txBody>
        </p:sp>
        <p:sp>
          <p:nvSpPr>
            <p:cNvPr id="174" name="Text Box 135"/>
            <p:cNvSpPr txBox="1">
              <a:spLocks noChangeArrowheads="1"/>
            </p:cNvSpPr>
            <p:nvPr/>
          </p:nvSpPr>
          <p:spPr bwMode="auto">
            <a:xfrm>
              <a:off x="26315104" y="11082854"/>
              <a:ext cx="2038663" cy="2536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dirty="0" err="1"/>
                <a:t>ObservationContext</a:t>
              </a:r>
              <a:endParaRPr lang="en-US" dirty="0">
                <a:latin typeface="ヒラギノ角ゴ ProN W3" charset="0"/>
              </a:endParaRPr>
            </a:p>
          </p:txBody>
        </p:sp>
        <p:sp>
          <p:nvSpPr>
            <p:cNvPr id="175" name="Line 136"/>
            <p:cNvSpPr>
              <a:spLocks noChangeShapeType="1"/>
            </p:cNvSpPr>
            <p:nvPr/>
          </p:nvSpPr>
          <p:spPr bwMode="auto">
            <a:xfrm>
              <a:off x="21257116" y="11209977"/>
              <a:ext cx="505798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263525" indent="19367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2pPr>
              <a:lvl3pPr marL="527050" indent="38735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3pPr>
              <a:lvl4pPr marL="790575" indent="581025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4pPr>
              <a:lvl5pPr marL="1054100" indent="7747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5pPr>
              <a:lvl6pPr marL="22860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6pPr>
              <a:lvl7pPr marL="27432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7pPr>
              <a:lvl8pPr marL="32004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8pPr>
              <a:lvl9pPr marL="3657600" algn="l" defTabSz="4572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9pPr>
            </a:lstStyle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47790" y="1524000"/>
            <a:ext cx="728610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OBOE</a:t>
            </a:r>
            <a:endParaRPr 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7080083" y="1524000"/>
            <a:ext cx="692317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O&amp;M</a:t>
            </a:r>
            <a:endParaRPr lang="en-US" dirty="0"/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267837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792162"/>
          </a:xfrm>
        </p:spPr>
        <p:txBody>
          <a:bodyPr anchor="t"/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How to use observational data models…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4184594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533400" y="427038"/>
            <a:ext cx="8229600" cy="792162"/>
          </a:xfrm>
        </p:spPr>
        <p:txBody>
          <a:bodyPr anchor="t"/>
          <a:lstStyle/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Linking data values to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concepts through observations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458200" cy="472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Observational data models provide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a high-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level, domain-neutral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abstraction of scientific observations and measurements </a:t>
            </a:r>
          </a:p>
          <a:p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Can link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data (or metadata) through observational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data model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to </a:t>
            </a:r>
            <a:r>
              <a:rPr lang="en-US" i="1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terms from </a:t>
            </a:r>
            <a:r>
              <a:rPr lang="en-US" i="1" dirty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domain-specific ontologies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i="1" dirty="0" smtClean="0">
                <a:latin typeface="Calibri" charset="0"/>
                <a:ea typeface="ＭＳ Ｐゴシック" charset="0"/>
                <a:cs typeface="ＭＳ Ｐゴシック" charset="0"/>
              </a:rPr>
              <a:t>Context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can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inter-relate values in a tuple</a:t>
            </a:r>
          </a:p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Can provide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clarification of semantics of data set as a whole, not just </a:t>
            </a:r>
            <a:r>
              <a:rPr lang="ja-JP" altLang="en-US" dirty="0">
                <a:latin typeface="Calibri" charset="0"/>
                <a:ea typeface="ＭＳ Ｐゴシック" charset="0"/>
                <a:cs typeface="ＭＳ Ｐゴシック" charset="0"/>
              </a:rPr>
              <a:t>“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independent</a:t>
            </a:r>
            <a:r>
              <a:rPr lang="ja-JP" altLang="en-US" dirty="0">
                <a:latin typeface="Calibri" charset="0"/>
                <a:ea typeface="ＭＳ Ｐゴシック" charset="0"/>
                <a:cs typeface="ＭＳ Ｐゴシック" charset="0"/>
              </a:rPr>
              <a:t>”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 values</a:t>
            </a:r>
          </a:p>
          <a:p>
            <a:pPr eaLnBrk="1" hangingPunct="1"/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32727663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ObsDB</a:t>
            </a:r>
            <a:r>
              <a:rPr lang="en-US" dirty="0" smtClean="0"/>
              <a:t> – Observational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382000" cy="5410200"/>
          </a:xfrm>
        </p:spPr>
        <p:txBody>
          <a:bodyPr/>
          <a:lstStyle/>
          <a:p>
            <a:r>
              <a:rPr lang="en-US" dirty="0" smtClean="0"/>
              <a:t>Terms drawn from domain-specific </a:t>
            </a:r>
            <a:r>
              <a:rPr lang="en-US" i="1" u="sng" dirty="0" err="1" smtClean="0"/>
              <a:t>ontologies</a:t>
            </a:r>
            <a:endParaRPr lang="en-US" i="1" u="sng" dirty="0" smtClean="0"/>
          </a:p>
          <a:p>
            <a:pPr lvl="1"/>
            <a:r>
              <a:rPr lang="en-US" dirty="0" smtClean="0"/>
              <a:t>E.g., for Entities, Characteristics, Standards, Protocols</a:t>
            </a: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Figure from O’Brien</a:t>
            </a:r>
            <a:endParaRPr lang="en-US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505" y="2362200"/>
            <a:ext cx="8323695" cy="39624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7784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686800" cy="1143000"/>
          </a:xfrm>
        </p:spPr>
        <p:txBody>
          <a:bodyPr anchor="t"/>
          <a:lstStyle/>
          <a:p>
            <a:pPr eaLnBrk="1" hangingPunct="1"/>
            <a:r>
              <a:rPr lang="en-US" dirty="0" err="1">
                <a:latin typeface="Calibri" charset="0"/>
                <a:ea typeface="ＭＳ Ｐゴシック" charset="0"/>
                <a:cs typeface="ＭＳ Ｐゴシック" charset="0"/>
              </a:rPr>
              <a:t>SONet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/</a:t>
            </a:r>
            <a:r>
              <a:rPr lang="en-US" dirty="0" err="1">
                <a:latin typeface="Calibri" charset="0"/>
                <a:ea typeface="ＭＳ Ｐゴシック" charset="0"/>
                <a:cs typeface="ＭＳ Ｐゴシック" charset="0"/>
              </a:rPr>
              <a:t>Semtools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 Semantic Approach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317500" y="1981200"/>
            <a:ext cx="8763000" cy="3962400"/>
          </a:xfrm>
        </p:spPr>
        <p:txBody>
          <a:bodyPr/>
          <a:lstStyle/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Data-&gt; metadata-&gt; annotations-&gt; ontologies</a:t>
            </a:r>
          </a:p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Annotations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link EML metadata elements to concepts in  ontology </a:t>
            </a:r>
            <a:r>
              <a:rPr lang="en-US" i="1" dirty="0">
                <a:latin typeface="Calibri" charset="0"/>
                <a:ea typeface="ＭＳ Ｐゴシック" charset="0"/>
                <a:cs typeface="ＭＳ Ｐゴシック" charset="0"/>
              </a:rPr>
              <a:t>thru Observation Ontology</a:t>
            </a:r>
          </a:p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EML metadata describe data and its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structures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3869069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628650"/>
            <a:endParaRPr 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256540"/>
            <a:ext cx="8597737" cy="6449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162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Semantic annotation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3183432" y="4038600"/>
            <a:ext cx="1159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Attribute 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mappings</a:t>
            </a:r>
            <a:endParaRPr lang="en-US" i="1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947002"/>
            <a:ext cx="6348632" cy="572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245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xfrm>
            <a:off x="445770" y="502920"/>
            <a:ext cx="7360920" cy="960120"/>
          </a:xfrm>
          <a:ln/>
        </p:spPr>
        <p:txBody>
          <a:bodyPr/>
          <a:lstStyle/>
          <a:p>
            <a:r>
              <a:rPr lang="en-US" sz="4300" dirty="0" err="1"/>
              <a:t>Morpho</a:t>
            </a:r>
            <a:endParaRPr lang="en-US" sz="4300" dirty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251460" y="1789430"/>
            <a:ext cx="9014460" cy="5406390"/>
          </a:xfrm>
          <a:ln/>
        </p:spPr>
        <p:txBody>
          <a:bodyPr/>
          <a:lstStyle/>
          <a:p>
            <a:endParaRPr lang="en-US" dirty="0"/>
          </a:p>
          <a:p>
            <a:pPr marL="1245870" lvl="2">
              <a:buFontTx/>
              <a:buChar char="-"/>
            </a:pPr>
            <a:r>
              <a:rPr lang="en-US" sz="2400" dirty="0"/>
              <a:t>documents ecological data through formal metadata</a:t>
            </a:r>
          </a:p>
          <a:p>
            <a:pPr marL="1245870" lvl="2">
              <a:buFontTx/>
              <a:buChar char="-"/>
            </a:pPr>
            <a:r>
              <a:rPr lang="en-US" sz="2400" dirty="0"/>
              <a:t>based on Ecological Metadata Language (EML)-- XML-schema</a:t>
            </a:r>
          </a:p>
          <a:p>
            <a:pPr marL="1245870" lvl="2">
              <a:buFontTx/>
              <a:buChar char="-"/>
            </a:pPr>
            <a:r>
              <a:rPr lang="en-US" sz="2400" dirty="0"/>
              <a:t>local and network storage and querying</a:t>
            </a:r>
          </a:p>
          <a:p>
            <a:pPr marL="1245870" lvl="2">
              <a:buFontTx/>
              <a:buChar char="-"/>
            </a:pPr>
            <a:r>
              <a:rPr lang="en-US" sz="2400" dirty="0"/>
              <a:t>supports attribute-level descriptions of tabular data</a:t>
            </a:r>
          </a:p>
          <a:p>
            <a:pPr marL="1245870" lvl="2">
              <a:buFontTx/>
              <a:buChar char="-"/>
            </a:pPr>
            <a:r>
              <a:rPr lang="en-US" sz="2400" dirty="0"/>
              <a:t>originally developed under NSF-funded KNB </a:t>
            </a:r>
            <a:r>
              <a:rPr lang="en-US" sz="2400" dirty="0" smtClean="0"/>
              <a:t>project</a:t>
            </a:r>
          </a:p>
          <a:p>
            <a:pPr marL="1245870" lvl="2">
              <a:buFontTx/>
              <a:buChar char="-"/>
            </a:pPr>
            <a:endParaRPr lang="en-US" sz="2400" dirty="0"/>
          </a:p>
          <a:p>
            <a:pPr marL="1245870" lvl="2">
              <a:buFontTx/>
              <a:buChar char="-"/>
            </a:pPr>
            <a:r>
              <a:rPr lang="en-US" sz="2400" dirty="0" smtClean="0"/>
              <a:t>Free, multi-platform, java-based EML-editing and KNB querying tool</a:t>
            </a:r>
          </a:p>
          <a:p>
            <a:pPr marL="1245870" lvl="2">
              <a:buFontTx/>
              <a:buChar char="-"/>
            </a:pPr>
            <a:r>
              <a:rPr lang="en-US" sz="2400" dirty="0" smtClean="0"/>
              <a:t>Prospective querying client for </a:t>
            </a:r>
            <a:r>
              <a:rPr lang="en-US" sz="2400" dirty="0" err="1" smtClean="0"/>
              <a:t>DataONE</a:t>
            </a:r>
            <a:r>
              <a:rPr lang="en-US" sz="2400" dirty="0" smtClean="0"/>
              <a:t> repository</a:t>
            </a:r>
            <a:endParaRPr lang="en-US" sz="2400" dirty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130" y="80010"/>
            <a:ext cx="1725930" cy="1725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235874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754380" y="434340"/>
            <a:ext cx="7360920" cy="960120"/>
          </a:xfrm>
          <a:ln/>
        </p:spPr>
        <p:txBody>
          <a:bodyPr/>
          <a:lstStyle/>
          <a:p>
            <a:r>
              <a:rPr lang="en-US" sz="4300"/>
              <a:t>Semtools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0040" y="1805940"/>
            <a:ext cx="8469630" cy="4446270"/>
          </a:xfrm>
          <a:ln/>
        </p:spPr>
        <p:txBody>
          <a:bodyPr>
            <a:normAutofit lnSpcReduction="10000"/>
          </a:bodyPr>
          <a:lstStyle/>
          <a:p>
            <a:r>
              <a:rPr lang="en-US" sz="2700" i="1"/>
              <a:t>Extends Morpho codebase</a:t>
            </a:r>
          </a:p>
          <a:p>
            <a:pPr marL="1245870" lvl="2">
              <a:spcBef>
                <a:spcPts val="1530"/>
              </a:spcBef>
              <a:buFontTx/>
              <a:buChar char="-"/>
            </a:pPr>
            <a:r>
              <a:rPr lang="en-US" sz="2700"/>
              <a:t>builds on existing rich metadata corpus (KNB)</a:t>
            </a:r>
          </a:p>
          <a:p>
            <a:pPr marL="1245870" lvl="2">
              <a:spcBef>
                <a:spcPts val="1530"/>
              </a:spcBef>
              <a:buFontTx/>
              <a:buChar char="-"/>
            </a:pPr>
            <a:r>
              <a:rPr lang="en-US" sz="2700"/>
              <a:t>semantic annotation of data through metadata</a:t>
            </a:r>
          </a:p>
          <a:p>
            <a:pPr marL="1245870" lvl="2">
              <a:spcBef>
                <a:spcPts val="1530"/>
              </a:spcBef>
              <a:buFontTx/>
              <a:buChar char="-"/>
            </a:pPr>
            <a:r>
              <a:rPr lang="en-US" sz="2700"/>
              <a:t>map attribute-level metadata descriptions to observation model</a:t>
            </a:r>
          </a:p>
          <a:p>
            <a:pPr marL="1245870" lvl="2">
              <a:spcBef>
                <a:spcPts val="1530"/>
              </a:spcBef>
              <a:buFontTx/>
              <a:buChar char="-"/>
            </a:pPr>
            <a:r>
              <a:rPr lang="en-US" sz="2700"/>
              <a:t>uses core model defined by </a:t>
            </a:r>
            <a:r>
              <a:rPr lang="en-US" sz="2700" i="1"/>
              <a:t>SONet</a:t>
            </a:r>
            <a:endParaRPr lang="en-US" sz="2700"/>
          </a:p>
          <a:p>
            <a:pPr marL="1245870" lvl="2">
              <a:spcBef>
                <a:spcPts val="1530"/>
              </a:spcBef>
              <a:buFontTx/>
              <a:buChar char="-"/>
            </a:pPr>
            <a:r>
              <a:rPr lang="en-US" sz="2700"/>
              <a:t>access domain ontologies through OBOE</a:t>
            </a:r>
          </a:p>
          <a:p>
            <a:pPr marL="1245870" lvl="2">
              <a:spcBef>
                <a:spcPts val="1530"/>
              </a:spcBef>
              <a:buFontTx/>
              <a:buChar char="-"/>
            </a:pPr>
            <a:r>
              <a:rPr lang="en-US" sz="2700"/>
              <a:t>semantic querying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130" y="228600"/>
            <a:ext cx="1725930" cy="1725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4"/>
          <p:cNvSpPr>
            <a:spLocks/>
          </p:cNvSpPr>
          <p:nvPr/>
        </p:nvSpPr>
        <p:spPr bwMode="auto">
          <a:xfrm rot="10800000">
            <a:off x="7320915" y="565785"/>
            <a:ext cx="605790" cy="697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r>
              <a:rPr lang="en-US" sz="4300">
                <a:latin typeface="Arial Bold" charset="0"/>
                <a:ea typeface="ＭＳ Ｐゴシック" charset="0"/>
                <a:cs typeface="Apple Symbols" charset="0"/>
                <a:sym typeface="Arial Bold" charset="0"/>
              </a:rPr>
              <a:t>∀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11368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114300"/>
            <a:ext cx="7360920" cy="960120"/>
          </a:xfrm>
          <a:ln/>
        </p:spPr>
        <p:txBody>
          <a:bodyPr/>
          <a:lstStyle/>
          <a:p>
            <a:r>
              <a:rPr lang="en-US" sz="4300" dirty="0"/>
              <a:t>Load </a:t>
            </a:r>
            <a:r>
              <a:rPr lang="en-US" sz="4300" dirty="0" smtClean="0"/>
              <a:t>Domain Ontology</a:t>
            </a:r>
            <a:endParaRPr lang="en-US" sz="4300" dirty="0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  <a:ln/>
        </p:spPr>
        <p:txBody>
          <a:bodyPr/>
          <a:lstStyle/>
          <a:p>
            <a:r>
              <a:rPr lang="en-US" dirty="0" smtClean="0"/>
              <a:t>Can load </a:t>
            </a:r>
            <a:r>
              <a:rPr lang="en-US" dirty="0"/>
              <a:t>custom OBOE-compatible </a:t>
            </a:r>
            <a:r>
              <a:rPr lang="en-US" dirty="0" smtClean="0"/>
              <a:t>ontology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Ontology development work underway:</a:t>
            </a:r>
          </a:p>
          <a:p>
            <a:endParaRPr lang="en-US" dirty="0"/>
          </a:p>
          <a:p>
            <a:pPr marL="1245870" lvl="2">
              <a:buFontTx/>
              <a:buChar char="-"/>
            </a:pPr>
            <a:r>
              <a:rPr lang="en-US" sz="2400" dirty="0"/>
              <a:t>Santa Barbara Coastal LTER ontology</a:t>
            </a:r>
          </a:p>
          <a:p>
            <a:pPr marL="1245870" lvl="2">
              <a:buFontTx/>
              <a:buChar char="-"/>
            </a:pPr>
            <a:r>
              <a:rPr lang="en-US" sz="2400" dirty="0"/>
              <a:t>Plant Trait </a:t>
            </a:r>
            <a:r>
              <a:rPr lang="en-US" sz="2400" dirty="0" smtClean="0"/>
              <a:t>Ontology (</a:t>
            </a:r>
            <a:r>
              <a:rPr lang="en-US" sz="2400" dirty="0" err="1" smtClean="0"/>
              <a:t>TraitNet</a:t>
            </a:r>
            <a:r>
              <a:rPr lang="en-US" sz="2400" dirty="0" smtClean="0"/>
              <a:t>, CEFE/CNRS, TRY, etc.)</a:t>
            </a:r>
            <a:endParaRPr lang="en-US" sz="2400" dirty="0"/>
          </a:p>
          <a:p>
            <a:pPr marL="1245870" lvl="2">
              <a:buFontTx/>
              <a:buChar char="-"/>
            </a:pPr>
            <a:r>
              <a:rPr lang="en-US" sz="2400" dirty="0"/>
              <a:t>Others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68814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114300"/>
            <a:ext cx="7898130" cy="960120"/>
          </a:xfrm>
          <a:ln/>
        </p:spPr>
        <p:txBody>
          <a:bodyPr/>
          <a:lstStyle/>
          <a:p>
            <a:r>
              <a:rPr lang="en-US" sz="3600" dirty="0"/>
              <a:t>Load and Use Multiple Ontologies</a:t>
            </a: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628650"/>
            <a:endParaRPr lang="en-US" dirty="0"/>
          </a:p>
        </p:txBody>
      </p:sp>
      <p:pic>
        <p:nvPicPr>
          <p:cNvPr id="34819" name="Picture 3" descr="DataONE-Jan2011-SchildhauerSONetSemtoolsIthacaJul2010.ppt_media/7-load-sbc-ontology-3.mo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1572"/>
            <a:ext cx="9144000" cy="571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25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857" fill="hold"/>
                                        <p:tgtEl>
                                          <p:spTgt spid="348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481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8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48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19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434340"/>
            <a:ext cx="7360920" cy="960120"/>
          </a:xfrm>
          <a:ln/>
        </p:spPr>
        <p:txBody>
          <a:bodyPr/>
          <a:lstStyle/>
          <a:p>
            <a:r>
              <a:rPr lang="en-US" sz="3600" dirty="0"/>
              <a:t>Semantic Annotation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25780" y="1771650"/>
            <a:ext cx="8309610" cy="4480560"/>
          </a:xfrm>
          <a:ln/>
        </p:spPr>
        <p:txBody>
          <a:bodyPr>
            <a:normAutofit fontScale="92500" lnSpcReduction="10000"/>
          </a:bodyPr>
          <a:lstStyle/>
          <a:p>
            <a:r>
              <a:rPr lang="en-US" sz="2700" dirty="0"/>
              <a:t>Apply semantic annotation to data attribute of</a:t>
            </a:r>
          </a:p>
          <a:p>
            <a:pPr lvl="1">
              <a:spcBef>
                <a:spcPts val="1553"/>
              </a:spcBef>
            </a:pPr>
            <a:r>
              <a:rPr lang="ja-JP" altLang="en-US" sz="2700" dirty="0">
                <a:latin typeface="Arial"/>
              </a:rPr>
              <a:t>“</a:t>
            </a:r>
            <a:r>
              <a:rPr lang="en-US" sz="2700" dirty="0" err="1"/>
              <a:t>veg_plant_height</a:t>
            </a:r>
            <a:r>
              <a:rPr lang="ja-JP" altLang="en-US" sz="2700" dirty="0">
                <a:latin typeface="Arial"/>
              </a:rPr>
              <a:t>”</a:t>
            </a:r>
            <a:r>
              <a:rPr lang="en-US" sz="2700" dirty="0"/>
              <a:t/>
            </a:r>
            <a:br>
              <a:rPr lang="en-US" sz="2700" dirty="0"/>
            </a:br>
            <a:endParaRPr lang="en-US" sz="2700" dirty="0"/>
          </a:p>
          <a:p>
            <a:pPr marL="1245870" lvl="2">
              <a:spcBef>
                <a:spcPts val="1553"/>
              </a:spcBef>
              <a:buFontTx/>
              <a:buChar char="-"/>
            </a:pPr>
            <a:r>
              <a:rPr lang="en-US" sz="2700" dirty="0">
                <a:solidFill>
                  <a:srgbClr val="3366FF"/>
                </a:solidFill>
              </a:rPr>
              <a:t>Characteristic</a:t>
            </a:r>
            <a:r>
              <a:rPr lang="en-US" sz="2700" dirty="0"/>
              <a:t> (</a:t>
            </a:r>
            <a:r>
              <a:rPr lang="en-US" sz="2700" dirty="0">
                <a:solidFill>
                  <a:srgbClr val="FF6057"/>
                </a:solidFill>
              </a:rPr>
              <a:t>Height</a:t>
            </a:r>
            <a:r>
              <a:rPr lang="en-US" sz="2700" dirty="0"/>
              <a:t>)</a:t>
            </a:r>
          </a:p>
          <a:p>
            <a:pPr marL="1245870" lvl="2">
              <a:spcBef>
                <a:spcPts val="1553"/>
              </a:spcBef>
              <a:buFontTx/>
              <a:buChar char="-"/>
            </a:pPr>
            <a:r>
              <a:rPr lang="en-US" sz="2700" dirty="0">
                <a:solidFill>
                  <a:srgbClr val="3366FF"/>
                </a:solidFill>
              </a:rPr>
              <a:t>Entity</a:t>
            </a:r>
            <a:r>
              <a:rPr lang="en-US" sz="2700" dirty="0"/>
              <a:t> (</a:t>
            </a:r>
            <a:r>
              <a:rPr lang="en-US" sz="2700" dirty="0">
                <a:solidFill>
                  <a:srgbClr val="FF6057"/>
                </a:solidFill>
              </a:rPr>
              <a:t>Plant</a:t>
            </a:r>
            <a:r>
              <a:rPr lang="en-US" sz="2700" dirty="0"/>
              <a:t>)</a:t>
            </a:r>
          </a:p>
          <a:p>
            <a:pPr marL="1245870" lvl="2">
              <a:spcBef>
                <a:spcPts val="1553"/>
              </a:spcBef>
              <a:buFontTx/>
              <a:buChar char="-"/>
            </a:pPr>
            <a:r>
              <a:rPr lang="en-US" sz="2700" dirty="0">
                <a:solidFill>
                  <a:srgbClr val="3366FF"/>
                </a:solidFill>
              </a:rPr>
              <a:t>Standard</a:t>
            </a:r>
            <a:r>
              <a:rPr lang="en-US" sz="2700" dirty="0"/>
              <a:t> (</a:t>
            </a:r>
            <a:r>
              <a:rPr lang="en-US" sz="2700" dirty="0">
                <a:solidFill>
                  <a:srgbClr val="FF6057"/>
                </a:solidFill>
              </a:rPr>
              <a:t>Meters</a:t>
            </a:r>
            <a:r>
              <a:rPr lang="en-US" sz="2700" dirty="0"/>
              <a:t>)</a:t>
            </a:r>
            <a:br>
              <a:rPr lang="en-US" sz="2700" dirty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>terms </a:t>
            </a:r>
            <a:r>
              <a:rPr lang="en-US" sz="2700" dirty="0"/>
              <a:t>from </a:t>
            </a:r>
            <a:r>
              <a:rPr lang="en-US" sz="2700" dirty="0">
                <a:solidFill>
                  <a:srgbClr val="3366FF"/>
                </a:solidFill>
              </a:rPr>
              <a:t>Observation Ontology </a:t>
            </a:r>
            <a:r>
              <a:rPr lang="en-US" sz="2700" dirty="0"/>
              <a:t>(OBOE.OWL)</a:t>
            </a:r>
            <a:br>
              <a:rPr lang="en-US" sz="2700" dirty="0"/>
            </a:br>
            <a:r>
              <a:rPr lang="en-US" sz="2700" dirty="0" smtClean="0"/>
              <a:t>terms </a:t>
            </a:r>
            <a:r>
              <a:rPr lang="en-US" sz="2700" dirty="0"/>
              <a:t>from </a:t>
            </a:r>
            <a:r>
              <a:rPr lang="en-US" sz="2700" dirty="0">
                <a:solidFill>
                  <a:srgbClr val="FF6057"/>
                </a:solidFill>
              </a:rPr>
              <a:t>Domain Ontology</a:t>
            </a:r>
            <a:r>
              <a:rPr lang="en-US" sz="2700" dirty="0"/>
              <a:t> (Plant-</a:t>
            </a:r>
            <a:r>
              <a:rPr lang="en-US" sz="2700" dirty="0" err="1"/>
              <a:t>trait.OWL</a:t>
            </a:r>
            <a:r>
              <a:rPr lang="en-US" sz="2700" dirty="0"/>
              <a:t>)</a:t>
            </a:r>
            <a:br>
              <a:rPr lang="en-US" sz="2700" dirty="0"/>
            </a:br>
            <a:endParaRPr lang="en-US" sz="27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211115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/>
          </p:nvPr>
        </p:nvSpPr>
        <p:spPr>
          <a:xfrm>
            <a:off x="434340" y="114300"/>
            <a:ext cx="8298180" cy="960120"/>
          </a:xfrm>
          <a:ln/>
        </p:spPr>
        <p:txBody>
          <a:bodyPr/>
          <a:lstStyle/>
          <a:p>
            <a:r>
              <a:rPr lang="en-US" sz="3600" dirty="0"/>
              <a:t>Open Data Annotation Frame</a:t>
            </a: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628650"/>
            <a:endParaRPr lang="en-US"/>
          </a:p>
        </p:txBody>
      </p:sp>
      <p:pic>
        <p:nvPicPr>
          <p:cNvPr id="24579" name="Picture 3" descr="DataONE-Jan2011-SchildhauerSONetSemtoolsIthacaJul2010.ppt_media/2-open_trait_data_package-2.mo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" y="1066800"/>
            <a:ext cx="9166860" cy="572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0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31" fill="hold"/>
                                        <p:tgtEl>
                                          <p:spTgt spid="245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457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5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45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9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Semantic annotation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4233" y="1781372"/>
            <a:ext cx="4459767" cy="4619428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</a:pPr>
            <a:r>
              <a:rPr lang="en-US" dirty="0" smtClean="0"/>
              <a:t>Formal syntax for annotation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Can provide “key-like” capabilities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67833" y="4876801"/>
          <a:ext cx="3581400" cy="15239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533400"/>
              </a:tblGrid>
              <a:tr h="2794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ourier"/>
                          <a:cs typeface="Courier"/>
                        </a:rPr>
                        <a:t>site</a:t>
                      </a:r>
                      <a:endParaRPr lang="en-US" sz="1400" b="1" dirty="0">
                        <a:latin typeface="Courier"/>
                        <a:cs typeface="Courier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ourier"/>
                          <a:cs typeface="Courier"/>
                        </a:rPr>
                        <a:t>plot</a:t>
                      </a:r>
                      <a:endParaRPr lang="en-US" sz="1400" b="1" dirty="0">
                        <a:latin typeface="Courier"/>
                        <a:cs typeface="Courier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 smtClean="0">
                          <a:latin typeface="Courier"/>
                          <a:cs typeface="Courier"/>
                        </a:rPr>
                        <a:t>spp</a:t>
                      </a:r>
                      <a:endParaRPr lang="en-US" sz="1400" b="1" dirty="0">
                        <a:latin typeface="Courier"/>
                        <a:cs typeface="Courier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ourier"/>
                          <a:cs typeface="Courier"/>
                        </a:rPr>
                        <a:t>ht</a:t>
                      </a:r>
                      <a:endParaRPr lang="en-US" sz="1400" b="1" dirty="0">
                        <a:latin typeface="Courier"/>
                        <a:cs typeface="Courier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 smtClean="0">
                          <a:latin typeface="Courier"/>
                          <a:cs typeface="Courier"/>
                        </a:rPr>
                        <a:t>dbh</a:t>
                      </a:r>
                      <a:endParaRPr lang="en-US" sz="1400" b="1" dirty="0">
                        <a:latin typeface="Courier"/>
                        <a:cs typeface="Courier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ourier"/>
                          <a:cs typeface="Courier"/>
                        </a:rPr>
                        <a:t>pH</a:t>
                      </a:r>
                      <a:endParaRPr lang="en-US" sz="1400" b="1" dirty="0">
                        <a:latin typeface="Courier"/>
                        <a:cs typeface="Courier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GCE1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A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Courier"/>
                          <a:cs typeface="Courier"/>
                        </a:rPr>
                        <a:t>piru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21.6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36.0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4.5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GCE1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B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Courier"/>
                          <a:cs typeface="Courier"/>
                        </a:rPr>
                        <a:t>piru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27.0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45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4.8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…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…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…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…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…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…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GCE9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A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Courier"/>
                          <a:cs typeface="Courier"/>
                        </a:rPr>
                        <a:t>abba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23.4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39.1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urier"/>
                          <a:cs typeface="Courier"/>
                        </a:rPr>
                        <a:t>3.9</a:t>
                      </a:r>
                      <a:endParaRPr lang="en-US" sz="1400" dirty="0">
                        <a:latin typeface="Courier"/>
                        <a:cs typeface="Courier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Rounded Rectangle 11"/>
          <p:cNvSpPr/>
          <p:nvPr/>
        </p:nvSpPr>
        <p:spPr>
          <a:xfrm>
            <a:off x="239233" y="1453157"/>
            <a:ext cx="4343400" cy="3352801"/>
          </a:xfrm>
          <a:prstGeom prst="roundRect">
            <a:avLst>
              <a:gd name="adj" fmla="val 0"/>
            </a:avLst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Observation “o2”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Entity “</a:t>
            </a:r>
            <a:r>
              <a:rPr lang="en-US" sz="1300" dirty="0" err="1" smtClean="0">
                <a:solidFill>
                  <a:schemeClr val="tx1"/>
                </a:solidFill>
                <a:latin typeface="Courier"/>
                <a:cs typeface="Courier"/>
              </a:rPr>
              <a:t>exp:ExperimentalReplicate</a:t>
            </a:r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Measurement “m2”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Entity “</a:t>
            </a:r>
            <a:r>
              <a:rPr lang="en-US" sz="1300" dirty="0" err="1" smtClean="0">
                <a:solidFill>
                  <a:schemeClr val="tx1"/>
                </a:solidFill>
                <a:latin typeface="Courier"/>
                <a:cs typeface="Courier"/>
              </a:rPr>
              <a:t>oboe:Name</a:t>
            </a:r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...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Observation “o3” 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Entity “</a:t>
            </a:r>
            <a:r>
              <a:rPr lang="en-US" sz="1300" dirty="0" err="1" smtClean="0">
                <a:solidFill>
                  <a:schemeClr val="tx1"/>
                </a:solidFill>
                <a:latin typeface="Courier"/>
                <a:cs typeface="Courier"/>
              </a:rPr>
              <a:t>oboe:Tree</a:t>
            </a:r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Measurement “m3”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Characteristic: “</a:t>
            </a:r>
            <a:r>
              <a:rPr lang="en-US" sz="1300" dirty="0" err="1" smtClean="0">
                <a:solidFill>
                  <a:schemeClr val="tx1"/>
                </a:solidFill>
                <a:latin typeface="Courier"/>
                <a:cs typeface="Courier"/>
              </a:rPr>
              <a:t>oboe:TaxonType</a:t>
            </a:r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...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Measurement “m4”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Characteristic “</a:t>
            </a:r>
            <a:r>
              <a:rPr lang="en-US" sz="1300" dirty="0" err="1" smtClean="0">
                <a:solidFill>
                  <a:schemeClr val="tx1"/>
                </a:solidFill>
                <a:latin typeface="Courier"/>
                <a:cs typeface="Courier"/>
              </a:rPr>
              <a:t>units:Height</a:t>
            </a:r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Standard “</a:t>
            </a:r>
            <a:r>
              <a:rPr lang="en-US" sz="1300" dirty="0" err="1" smtClean="0">
                <a:solidFill>
                  <a:schemeClr val="tx1"/>
                </a:solidFill>
                <a:latin typeface="Courier"/>
                <a:cs typeface="Courier"/>
              </a:rPr>
              <a:t>units:Meter</a:t>
            </a:r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  ...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  Context “o2”</a:t>
            </a:r>
          </a:p>
          <a:p>
            <a:r>
              <a:rPr lang="en-US" sz="1300" dirty="0" smtClean="0">
                <a:solidFill>
                  <a:schemeClr val="tx1"/>
                </a:solidFill>
                <a:latin typeface="Courier"/>
                <a:cs typeface="Courier"/>
              </a:rPr>
              <a:t>... </a:t>
            </a:r>
            <a:endParaRPr lang="en-US" sz="1300" dirty="0">
              <a:solidFill>
                <a:schemeClr val="tx1"/>
              </a:solidFill>
              <a:latin typeface="Courier"/>
              <a:cs typeface="Courier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76200" y="1933659"/>
            <a:ext cx="2108016" cy="3250619"/>
            <a:chOff x="141767" y="1933659"/>
            <a:chExt cx="2108016" cy="3250619"/>
          </a:xfrm>
        </p:grpSpPr>
        <p:sp>
          <p:nvSpPr>
            <p:cNvPr id="20" name="Oval 19"/>
            <p:cNvSpPr/>
            <p:nvPr/>
          </p:nvSpPr>
          <p:spPr>
            <a:xfrm>
              <a:off x="1166304" y="4879479"/>
              <a:ext cx="522161" cy="304799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>
              <a:off x="1713204" y="1933659"/>
              <a:ext cx="536579" cy="240138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141767" y="2062206"/>
              <a:ext cx="1571094" cy="2877768"/>
            </a:xfrm>
            <a:custGeom>
              <a:avLst/>
              <a:gdLst>
                <a:gd name="connsiteX0" fmla="*/ 1093357 w 1571094"/>
                <a:gd name="connsiteY0" fmla="*/ 2959324 h 2959324"/>
                <a:gd name="connsiteX1" fmla="*/ 79623 w 1571094"/>
                <a:gd name="connsiteY1" fmla="*/ 1048579 h 2959324"/>
                <a:gd name="connsiteX2" fmla="*/ 1571094 w 1571094"/>
                <a:gd name="connsiteY2" fmla="*/ 0 h 2959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71094" h="2959324">
                  <a:moveTo>
                    <a:pt x="1093357" y="2959324"/>
                  </a:moveTo>
                  <a:cubicBezTo>
                    <a:pt x="546678" y="2250562"/>
                    <a:pt x="0" y="1541800"/>
                    <a:pt x="79623" y="1048579"/>
                  </a:cubicBezTo>
                  <a:cubicBezTo>
                    <a:pt x="159246" y="555358"/>
                    <a:pt x="865170" y="277679"/>
                    <a:pt x="1571094" y="0"/>
                  </a:cubicBezTo>
                </a:path>
              </a:pathLst>
            </a:custGeom>
            <a:ln w="317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14168" y="2924372"/>
            <a:ext cx="1406265" cy="2259906"/>
            <a:chOff x="879735" y="2924372"/>
            <a:chExt cx="1406265" cy="2259906"/>
          </a:xfrm>
        </p:grpSpPr>
        <p:sp>
          <p:nvSpPr>
            <p:cNvPr id="17" name="Oval 16"/>
            <p:cNvSpPr/>
            <p:nvPr/>
          </p:nvSpPr>
          <p:spPr>
            <a:xfrm>
              <a:off x="1712280" y="2924372"/>
              <a:ext cx="536579" cy="240138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1763839" y="4879479"/>
              <a:ext cx="522161" cy="304799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879735" y="3064182"/>
              <a:ext cx="1019560" cy="1817537"/>
            </a:xfrm>
            <a:custGeom>
              <a:avLst/>
              <a:gdLst>
                <a:gd name="connsiteX0" fmla="*/ 1019560 w 1019560"/>
                <a:gd name="connsiteY0" fmla="*/ 1887443 h 1887443"/>
                <a:gd name="connsiteX1" fmla="*/ 29130 w 1019560"/>
                <a:gd name="connsiteY1" fmla="*/ 675752 h 1887443"/>
                <a:gd name="connsiteX2" fmla="*/ 844778 w 1019560"/>
                <a:gd name="connsiteY2" fmla="*/ 0 h 1887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9560" h="1887443">
                  <a:moveTo>
                    <a:pt x="1019560" y="1887443"/>
                  </a:moveTo>
                  <a:cubicBezTo>
                    <a:pt x="538910" y="1438884"/>
                    <a:pt x="58260" y="990326"/>
                    <a:pt x="29130" y="675752"/>
                  </a:cubicBezTo>
                  <a:cubicBezTo>
                    <a:pt x="0" y="361178"/>
                    <a:pt x="844778" y="0"/>
                    <a:pt x="844778" y="0"/>
                  </a:cubicBezTo>
                </a:path>
              </a:pathLst>
            </a:custGeom>
            <a:ln w="317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660213" y="3516964"/>
            <a:ext cx="1589248" cy="1667314"/>
            <a:chOff x="1725780" y="3516964"/>
            <a:chExt cx="1589248" cy="1667314"/>
          </a:xfrm>
        </p:grpSpPr>
        <p:sp>
          <p:nvSpPr>
            <p:cNvPr id="16" name="Oval 15"/>
            <p:cNvSpPr/>
            <p:nvPr/>
          </p:nvSpPr>
          <p:spPr>
            <a:xfrm>
              <a:off x="2344261" y="4879479"/>
              <a:ext cx="452248" cy="304799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/>
            <p:cNvSpPr/>
            <p:nvPr/>
          </p:nvSpPr>
          <p:spPr>
            <a:xfrm>
              <a:off x="1725780" y="3516964"/>
              <a:ext cx="536579" cy="240138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 37"/>
            <p:cNvSpPr/>
            <p:nvPr/>
          </p:nvSpPr>
          <p:spPr>
            <a:xfrm>
              <a:off x="2272163" y="3670027"/>
              <a:ext cx="1042865" cy="1234993"/>
            </a:xfrm>
            <a:custGeom>
              <a:avLst/>
              <a:gdLst>
                <a:gd name="connsiteX0" fmla="*/ 384520 w 1042865"/>
                <a:gd name="connsiteY0" fmla="*/ 1328200 h 1328200"/>
                <a:gd name="connsiteX1" fmla="*/ 978778 w 1042865"/>
                <a:gd name="connsiteY1" fmla="*/ 512638 h 1328200"/>
                <a:gd name="connsiteX2" fmla="*/ 0 w 1042865"/>
                <a:gd name="connsiteY2" fmla="*/ 0 h 1328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2865" h="1328200">
                  <a:moveTo>
                    <a:pt x="384520" y="1328200"/>
                  </a:moveTo>
                  <a:cubicBezTo>
                    <a:pt x="713692" y="1031102"/>
                    <a:pt x="1042865" y="734005"/>
                    <a:pt x="978778" y="512638"/>
                  </a:cubicBezTo>
                  <a:cubicBezTo>
                    <a:pt x="914691" y="291271"/>
                    <a:pt x="457345" y="145635"/>
                    <a:pt x="0" y="0"/>
                  </a:cubicBezTo>
                </a:path>
              </a:pathLst>
            </a:custGeom>
            <a:ln w="317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239233" y="1066800"/>
            <a:ext cx="3435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Observation “schema” for Dataset</a:t>
            </a:r>
            <a:endParaRPr lang="en-US" i="1" dirty="0"/>
          </a:p>
        </p:txBody>
      </p:sp>
      <p:sp>
        <p:nvSpPr>
          <p:cNvPr id="43" name="Rectangle 42"/>
          <p:cNvSpPr/>
          <p:nvPr/>
        </p:nvSpPr>
        <p:spPr>
          <a:xfrm>
            <a:off x="3183432" y="4038600"/>
            <a:ext cx="1159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Attribute 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mappings</a:t>
            </a:r>
            <a:endParaRPr lang="en-US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114300"/>
            <a:ext cx="7360920" cy="960120"/>
          </a:xfrm>
          <a:ln/>
        </p:spPr>
        <p:txBody>
          <a:bodyPr/>
          <a:lstStyle/>
          <a:p>
            <a:r>
              <a:rPr lang="en-US" sz="3600" dirty="0"/>
              <a:t>Semantic </a:t>
            </a:r>
            <a:r>
              <a:rPr lang="en-US" sz="3600" dirty="0" smtClean="0"/>
              <a:t>Annotation in </a:t>
            </a:r>
            <a:r>
              <a:rPr lang="en-US" sz="3600" dirty="0" err="1" smtClean="0"/>
              <a:t>Morpho</a:t>
            </a:r>
            <a:endParaRPr lang="en-US" sz="3600" dirty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628650"/>
            <a:endParaRPr lang="en-US" dirty="0"/>
          </a:p>
        </p:txBody>
      </p:sp>
      <p:pic>
        <p:nvPicPr>
          <p:cNvPr id="26627" name="Picture 3" descr="DataONE-Jan2011-SchildhauerSONetSemtoolsIthacaJul2010.ppt_media/3-annotate-trait-column-4.mo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" y="1095852"/>
            <a:ext cx="9142572" cy="571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13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794" fill="hold"/>
                                        <p:tgtEl>
                                          <p:spTgt spid="266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662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66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503238"/>
            <a:ext cx="8229600" cy="563562"/>
          </a:xfrm>
        </p:spPr>
        <p:txBody>
          <a:bodyPr anchor="t"/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Semantic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Search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48200"/>
          </a:xfrm>
        </p:spPr>
        <p:txBody>
          <a:bodyPr/>
          <a:lstStyle/>
          <a:p>
            <a:pPr marL="0" indent="0" eaLnBrk="1" hangingPunct="1">
              <a:buNone/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Enable structured search against annotations to increase precision</a:t>
            </a:r>
          </a:p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Enable ontological term expansion to increase recall</a:t>
            </a:r>
          </a:p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Precisely define a measured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characteristic, the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standard used to measure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it, and its relation to other observations, 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via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an observational data model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3579770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274320"/>
            <a:ext cx="7360920" cy="960120"/>
          </a:xfrm>
          <a:ln/>
        </p:spPr>
        <p:txBody>
          <a:bodyPr/>
          <a:lstStyle/>
          <a:p>
            <a:r>
              <a:rPr lang="en-US" sz="4300"/>
              <a:t>Query Precision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91540" y="1405890"/>
            <a:ext cx="7360920" cy="4732020"/>
          </a:xfrm>
          <a:ln/>
        </p:spPr>
        <p:txBody>
          <a:bodyPr/>
          <a:lstStyle/>
          <a:p>
            <a:r>
              <a:rPr lang="en-US" dirty="0"/>
              <a:t>Keyword-based search</a:t>
            </a:r>
          </a:p>
          <a:p>
            <a:pPr marL="1245870" lvl="2">
              <a:buFontTx/>
              <a:buChar char="-"/>
            </a:pPr>
            <a:r>
              <a:rPr lang="ja-JP" altLang="en-US" sz="2400" dirty="0">
                <a:latin typeface="Arial"/>
              </a:rPr>
              <a:t>“</a:t>
            </a:r>
            <a:r>
              <a:rPr lang="en-US" sz="2400" dirty="0"/>
              <a:t>kelp</a:t>
            </a:r>
            <a:r>
              <a:rPr lang="ja-JP" altLang="en-US" sz="2400" dirty="0">
                <a:latin typeface="Arial"/>
              </a:rPr>
              <a:t>”</a:t>
            </a:r>
            <a:endParaRPr lang="en-US" sz="2400" dirty="0"/>
          </a:p>
          <a:p>
            <a:pPr marL="1245870" lvl="2">
              <a:buFontTx/>
              <a:buChar char="-"/>
            </a:pPr>
            <a:r>
              <a:rPr lang="en-US" sz="2400" dirty="0"/>
              <a:t>3 data sets found</a:t>
            </a:r>
          </a:p>
          <a:p>
            <a:pPr marL="937260" lvl="1">
              <a:buFontTx/>
              <a:buChar char="-"/>
            </a:pPr>
            <a:endParaRPr lang="en-US" dirty="0"/>
          </a:p>
          <a:p>
            <a:r>
              <a:rPr lang="en-US" dirty="0"/>
              <a:t>Observational semantics-based search</a:t>
            </a:r>
          </a:p>
          <a:p>
            <a:pPr marL="1245870" lvl="2">
              <a:buFontTx/>
              <a:buChar char="-"/>
            </a:pPr>
            <a:r>
              <a:rPr lang="en-US" sz="2400" dirty="0"/>
              <a:t>Entity=</a:t>
            </a:r>
            <a:r>
              <a:rPr lang="ja-JP" altLang="en-US" sz="2400" dirty="0">
                <a:latin typeface="Arial"/>
              </a:rPr>
              <a:t>”</a:t>
            </a:r>
            <a:r>
              <a:rPr lang="en-US" sz="2400" dirty="0"/>
              <a:t>kelp</a:t>
            </a:r>
            <a:r>
              <a:rPr lang="ja-JP" altLang="en-US" sz="2400" dirty="0">
                <a:latin typeface="Arial"/>
              </a:rPr>
              <a:t>”</a:t>
            </a:r>
            <a:endParaRPr lang="en-US" sz="2400" dirty="0"/>
          </a:p>
          <a:p>
            <a:pPr marL="1245870" lvl="2">
              <a:buFontTx/>
              <a:buChar char="-"/>
            </a:pPr>
            <a:r>
              <a:rPr lang="en-US" sz="2400" dirty="0"/>
              <a:t>1 data set found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67982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800100" y="228600"/>
            <a:ext cx="7360920" cy="960120"/>
          </a:xfrm>
          <a:ln/>
        </p:spPr>
        <p:txBody>
          <a:bodyPr/>
          <a:lstStyle/>
          <a:p>
            <a:r>
              <a:rPr lang="en-US" sz="4300"/>
              <a:t>Query Expansion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91540" y="1394460"/>
            <a:ext cx="7360920" cy="5109210"/>
          </a:xfrm>
          <a:ln/>
        </p:spPr>
        <p:txBody>
          <a:bodyPr/>
          <a:lstStyle/>
          <a:p>
            <a:r>
              <a:rPr lang="en-US"/>
              <a:t>Entity=Kelp AND Characteristic=DryMass</a:t>
            </a:r>
          </a:p>
          <a:p>
            <a:pPr marL="1245870" lvl="2">
              <a:buFontTx/>
              <a:buChar char="-"/>
            </a:pPr>
            <a:r>
              <a:rPr lang="en-US"/>
              <a:t>1 record </a:t>
            </a:r>
          </a:p>
          <a:p>
            <a:pPr marL="1245870" lvl="2">
              <a:buFontTx/>
              <a:buChar char="-"/>
            </a:pPr>
            <a:r>
              <a:rPr lang="en-US"/>
              <a:t>Macrocystis is subclass of Kelp</a:t>
            </a:r>
          </a:p>
          <a:p>
            <a:pPr marL="937260" lvl="1">
              <a:buFontTx/>
              <a:buChar char="-"/>
            </a:pPr>
            <a:endParaRPr lang="en-US"/>
          </a:p>
          <a:p>
            <a:r>
              <a:rPr lang="en-US"/>
              <a:t>Entity=Kelp AND Characteristic=Mass</a:t>
            </a:r>
          </a:p>
          <a:p>
            <a:pPr marL="1245870" lvl="2">
              <a:buFontTx/>
              <a:buChar char="-"/>
            </a:pPr>
            <a:r>
              <a:rPr lang="en-US"/>
              <a:t>2 Records</a:t>
            </a:r>
          </a:p>
          <a:p>
            <a:pPr marL="1245870" lvl="2">
              <a:buFontTx/>
              <a:buChar char="-"/>
            </a:pPr>
            <a:r>
              <a:rPr lang="en-US"/>
              <a:t>DryMass is subclass of Mass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339868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262890"/>
            <a:ext cx="7360920" cy="960120"/>
          </a:xfrm>
          <a:ln/>
        </p:spPr>
        <p:txBody>
          <a:bodyPr/>
          <a:lstStyle/>
          <a:p>
            <a:r>
              <a:rPr lang="en-US" sz="4300"/>
              <a:t>Query by Observation</a:t>
            </a: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91540" y="1943100"/>
            <a:ext cx="7715250" cy="4023360"/>
          </a:xfrm>
          <a:ln/>
        </p:spPr>
        <p:txBody>
          <a:bodyPr/>
          <a:lstStyle/>
          <a:p>
            <a:r>
              <a:rPr lang="en-US"/>
              <a:t>Measurements are from </a:t>
            </a:r>
            <a:r>
              <a:rPr lang="en-US" b="1" i="1"/>
              <a:t>same</a:t>
            </a:r>
            <a:r>
              <a:rPr lang="en-US"/>
              <a:t> sample instance</a:t>
            </a:r>
          </a:p>
          <a:p>
            <a:pPr marL="537210" lvl="1" indent="0"/>
            <a:r>
              <a:rPr lang="en-US"/>
              <a:t>Entity=Kelp </a:t>
            </a:r>
          </a:p>
          <a:p>
            <a:pPr marL="537210" lvl="1" indent="0"/>
            <a:r>
              <a:rPr lang="en-US"/>
              <a:t>AND </a:t>
            </a:r>
          </a:p>
          <a:p>
            <a:pPr marL="537210" lvl="1" indent="0"/>
            <a:r>
              <a:rPr lang="en-US"/>
              <a:t>Characteristic=DryMass </a:t>
            </a:r>
          </a:p>
          <a:p>
            <a:pPr marL="537210" lvl="1" indent="0"/>
            <a:r>
              <a:rPr lang="en-US"/>
              <a:t>AND </a:t>
            </a:r>
          </a:p>
          <a:p>
            <a:pPr marL="537210" lvl="1" indent="0"/>
            <a:r>
              <a:rPr lang="en-US"/>
              <a:t>Characteristic=WetMass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255514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Grp="1" noChangeArrowheads="1"/>
          </p:cNvSpPr>
          <p:nvPr>
            <p:ph type="title"/>
          </p:nvPr>
        </p:nvSpPr>
        <p:spPr>
          <a:xfrm>
            <a:off x="891540" y="114300"/>
            <a:ext cx="7360920" cy="960120"/>
          </a:xfrm>
          <a:ln/>
        </p:spPr>
        <p:txBody>
          <a:bodyPr/>
          <a:lstStyle/>
          <a:p>
            <a:r>
              <a:rPr lang="en-US" sz="4300"/>
              <a:t>Query by Observation</a:t>
            </a:r>
          </a:p>
        </p:txBody>
      </p:sp>
      <p:pic>
        <p:nvPicPr>
          <p:cNvPr id="32771" name="6-annotation-query-s#34977E.mov" descr="DataONE-Jan2011-SchildhauerSONetSemtoolsIthacaJul2010.ppt_media/6-annotation-query-same-observation-2.mo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5716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3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925" fill="hold"/>
                                        <p:tgtEl>
                                          <p:spTgt spid="327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277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7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27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1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868680" y="125730"/>
            <a:ext cx="7360920" cy="960120"/>
          </a:xfrm>
          <a:ln/>
        </p:spPr>
        <p:txBody>
          <a:bodyPr/>
          <a:lstStyle/>
          <a:p>
            <a:r>
              <a:rPr lang="en-US" sz="4300"/>
              <a:t>Future Directions</a:t>
            </a: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76200" y="1108710"/>
            <a:ext cx="8309610" cy="5292090"/>
          </a:xfrm>
          <a:ln/>
        </p:spPr>
        <p:txBody>
          <a:bodyPr>
            <a:normAutofit fontScale="25000" lnSpcReduction="20000"/>
          </a:bodyPr>
          <a:lstStyle/>
          <a:p>
            <a:endParaRPr lang="en-US" sz="8000" dirty="0">
              <a:latin typeface="Arial"/>
            </a:endParaRPr>
          </a:p>
          <a:p>
            <a:pPr marL="1245870" lvl="2">
              <a:buFontTx/>
              <a:buChar char="-"/>
            </a:pPr>
            <a:r>
              <a:rPr lang="en-US" sz="8000" dirty="0">
                <a:latin typeface="Arial"/>
              </a:rPr>
              <a:t>Continue building corpus of </a:t>
            </a:r>
            <a:r>
              <a:rPr lang="en-US" sz="8000" dirty="0" smtClean="0">
                <a:latin typeface="Arial"/>
              </a:rPr>
              <a:t>semantically-annotated data</a:t>
            </a:r>
          </a:p>
          <a:p>
            <a:pPr marL="1245870" lvl="2">
              <a:buFontTx/>
              <a:buChar char="-"/>
            </a:pPr>
            <a:endParaRPr lang="en-US" sz="8000" dirty="0">
              <a:latin typeface="Arial"/>
            </a:endParaRPr>
          </a:p>
          <a:p>
            <a:pPr marL="1245870" lvl="2">
              <a:buFontTx/>
              <a:buChar char="-"/>
            </a:pPr>
            <a:r>
              <a:rPr lang="en-US" sz="8000" dirty="0" smtClean="0">
                <a:latin typeface="Arial"/>
              </a:rPr>
              <a:t>Refine </a:t>
            </a:r>
            <a:r>
              <a:rPr lang="ja-JP" altLang="en-US" sz="8000" dirty="0">
                <a:latin typeface="Arial"/>
              </a:rPr>
              <a:t>“</a:t>
            </a:r>
            <a:r>
              <a:rPr lang="en-US" sz="8000" dirty="0">
                <a:latin typeface="Arial"/>
              </a:rPr>
              <a:t>design patterns</a:t>
            </a:r>
            <a:r>
              <a:rPr lang="ja-JP" altLang="en-US" sz="8000" dirty="0">
                <a:latin typeface="Arial"/>
              </a:rPr>
              <a:t>”</a:t>
            </a:r>
            <a:r>
              <a:rPr lang="en-US" sz="8000" dirty="0">
                <a:latin typeface="Arial"/>
              </a:rPr>
              <a:t> for </a:t>
            </a:r>
            <a:r>
              <a:rPr lang="en-US" sz="8000" dirty="0" smtClean="0">
                <a:latin typeface="Arial"/>
              </a:rPr>
              <a:t>observation-compliant </a:t>
            </a:r>
            <a:r>
              <a:rPr lang="en-US" sz="8000" dirty="0">
                <a:latin typeface="Arial"/>
              </a:rPr>
              <a:t>domain </a:t>
            </a:r>
            <a:r>
              <a:rPr lang="en-US" sz="8000" dirty="0" smtClean="0">
                <a:latin typeface="Arial"/>
              </a:rPr>
              <a:t>ontologies</a:t>
            </a:r>
          </a:p>
          <a:p>
            <a:pPr marL="1245870" lvl="2">
              <a:buFontTx/>
              <a:buChar char="-"/>
            </a:pPr>
            <a:endParaRPr lang="en-US" sz="8000" dirty="0">
              <a:latin typeface="Arial"/>
            </a:endParaRPr>
          </a:p>
          <a:p>
            <a:pPr marL="1245870" lvl="2">
              <a:buFontTx/>
              <a:buChar char="-"/>
            </a:pPr>
            <a:r>
              <a:rPr lang="en-US" sz="8000" dirty="0">
                <a:latin typeface="Arial"/>
              </a:rPr>
              <a:t>Align/integrate ontologies at common points</a:t>
            </a:r>
          </a:p>
          <a:p>
            <a:pPr marL="2183130" lvl="4">
              <a:buFont typeface="Gill Sans" charset="0"/>
              <a:buChar char="-"/>
            </a:pPr>
            <a:r>
              <a:rPr lang="en-US" sz="8000" dirty="0">
                <a:latin typeface="Arial"/>
                <a:cs typeface="Gill Sans" charset="0"/>
              </a:rPr>
              <a:t>Mass, </a:t>
            </a:r>
            <a:r>
              <a:rPr lang="en-US" sz="8000" dirty="0" smtClean="0">
                <a:latin typeface="Arial"/>
                <a:cs typeface="Gill Sans" charset="0"/>
              </a:rPr>
              <a:t>units</a:t>
            </a:r>
          </a:p>
          <a:p>
            <a:pPr marL="2183130" lvl="4">
              <a:buFont typeface="Gill Sans" charset="0"/>
              <a:buChar char="-"/>
            </a:pPr>
            <a:endParaRPr lang="en-US" sz="8000" dirty="0">
              <a:latin typeface="Arial"/>
            </a:endParaRPr>
          </a:p>
          <a:p>
            <a:pPr marL="1245870" lvl="2">
              <a:buFontTx/>
              <a:buChar char="-"/>
            </a:pPr>
            <a:r>
              <a:rPr lang="en-US" sz="8000" dirty="0">
                <a:latin typeface="Arial"/>
              </a:rPr>
              <a:t>Iterate design for annotation </a:t>
            </a:r>
            <a:r>
              <a:rPr lang="en-US" sz="8000" dirty="0" smtClean="0">
                <a:latin typeface="Arial"/>
              </a:rPr>
              <a:t>interface</a:t>
            </a:r>
          </a:p>
          <a:p>
            <a:pPr marL="1245870" lvl="2">
              <a:buFontTx/>
              <a:buChar char="-"/>
            </a:pPr>
            <a:endParaRPr lang="en-US" sz="8000" dirty="0">
              <a:latin typeface="Arial"/>
            </a:endParaRPr>
          </a:p>
          <a:p>
            <a:pPr marL="1245870" lvl="2">
              <a:buFontTx/>
              <a:buChar char="-"/>
            </a:pPr>
            <a:r>
              <a:rPr lang="en-US" sz="8000" dirty="0">
                <a:latin typeface="Arial"/>
              </a:rPr>
              <a:t>Stronger </a:t>
            </a:r>
            <a:r>
              <a:rPr lang="en-US" sz="8000" dirty="0" err="1">
                <a:latin typeface="Arial"/>
              </a:rPr>
              <a:t>inferencing</a:t>
            </a:r>
            <a:r>
              <a:rPr lang="en-US" sz="8000" dirty="0">
                <a:latin typeface="Arial"/>
              </a:rPr>
              <a:t>:  measurement types, transitivity along properties (e.g., </a:t>
            </a:r>
            <a:r>
              <a:rPr lang="en-US" sz="8000" dirty="0" err="1">
                <a:latin typeface="Arial"/>
              </a:rPr>
              <a:t>partonomy</a:t>
            </a:r>
            <a:r>
              <a:rPr lang="en-US" sz="8000" dirty="0">
                <a:latin typeface="Arial"/>
              </a:rPr>
              <a:t>), data </a:t>
            </a:r>
            <a:r>
              <a:rPr lang="ja-JP" altLang="en-US" sz="8000" dirty="0">
                <a:latin typeface="Arial"/>
              </a:rPr>
              <a:t>“</a:t>
            </a:r>
            <a:r>
              <a:rPr lang="en-US" sz="8000" dirty="0">
                <a:latin typeface="Arial"/>
              </a:rPr>
              <a:t>value-based</a:t>
            </a:r>
            <a:r>
              <a:rPr lang="ja-JP" altLang="en-US" sz="8000" dirty="0">
                <a:latin typeface="Arial"/>
              </a:rPr>
              <a:t>”</a:t>
            </a:r>
            <a:r>
              <a:rPr lang="en-US" sz="8000" dirty="0">
                <a:latin typeface="Arial"/>
              </a:rPr>
              <a:t> </a:t>
            </a:r>
            <a:r>
              <a:rPr lang="en-US" sz="8000" dirty="0" smtClean="0">
                <a:latin typeface="Arial"/>
              </a:rPr>
              <a:t>querying</a:t>
            </a:r>
          </a:p>
          <a:p>
            <a:pPr marL="1245870" lvl="2">
              <a:buFontTx/>
              <a:buChar char="-"/>
            </a:pPr>
            <a:endParaRPr lang="en-US" sz="8000" dirty="0">
              <a:latin typeface="Arial"/>
            </a:endParaRPr>
          </a:p>
          <a:p>
            <a:pPr marL="1245870" lvl="2">
              <a:buFontTx/>
              <a:buChar char="-"/>
            </a:pPr>
            <a:r>
              <a:rPr lang="en-US" sz="8000" dirty="0">
                <a:latin typeface="Arial"/>
              </a:rPr>
              <a:t>Semi-automated aggregation, integration</a:t>
            </a:r>
          </a:p>
          <a:p>
            <a:pPr marL="1245870" lvl="2">
              <a:buFontTx/>
              <a:buChar char="-"/>
            </a:pPr>
            <a:endParaRPr lang="en-US" sz="3600" dirty="0"/>
          </a:p>
          <a:p>
            <a:pPr marL="1245870" lvl="2">
              <a:buFontTx/>
              <a:buChar char="-"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/>
          <a:p>
            <a:r>
              <a:rPr lang="en-US" dirty="0"/>
              <a:t>Marburg 2011</a:t>
            </a:r>
          </a:p>
        </p:txBody>
      </p:sp>
    </p:spTree>
    <p:extLst>
      <p:ext uri="{BB962C8B-B14F-4D97-AF65-F5344CB8AC3E}">
        <p14:creationId xmlns:p14="http://schemas.microsoft.com/office/powerpoint/2010/main" val="235087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ObsDB</a:t>
            </a:r>
            <a:r>
              <a:rPr lang="en-US" dirty="0" smtClean="0"/>
              <a:t> – Query 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  <a:buNone/>
            </a:pPr>
            <a:r>
              <a:rPr lang="en-US" i="1" dirty="0" smtClean="0"/>
              <a:t>Querying observations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Simple examples …</a:t>
            </a:r>
          </a:p>
          <a:p>
            <a:pPr lvl="1">
              <a:buNone/>
            </a:pP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Selects all observations of Tree entities </a:t>
            </a:r>
          </a:p>
          <a:p>
            <a:pPr lvl="1">
              <a:buNone/>
            </a:pP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Tree[Height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] in d1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Selects d1 observations of trees with height measurements</a:t>
            </a:r>
          </a:p>
          <a:p>
            <a:pPr lvl="1">
              <a:buNone/>
            </a:pP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Tree[Height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, DBH Meter] 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Same as above, but with diameter in meters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ObsDB</a:t>
            </a:r>
            <a:r>
              <a:rPr lang="en-US" dirty="0" smtClean="0"/>
              <a:t> – Query 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More examples …</a:t>
            </a:r>
          </a:p>
          <a:p>
            <a:pPr lvl="1">
              <a:spcAft>
                <a:spcPts val="600"/>
              </a:spcAft>
              <a:buNone/>
            </a:pP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Tree[Height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 &gt; 20 Meter]</a:t>
            </a:r>
          </a:p>
          <a:p>
            <a:pPr lvl="1"/>
            <a:r>
              <a:rPr lang="en-US" dirty="0" smtClean="0"/>
              <a:t>Selects observations of trees with </a:t>
            </a:r>
            <a:r>
              <a:rPr lang="en-US" i="1" dirty="0" smtClean="0">
                <a:latin typeface="Times New Roman"/>
                <a:cs typeface="Times New Roman"/>
              </a:rPr>
              <a:t>height</a:t>
            </a:r>
            <a:r>
              <a:rPr lang="en-US" dirty="0" smtClean="0">
                <a:latin typeface="Times New Roman"/>
                <a:cs typeface="Times New Roman"/>
              </a:rPr>
              <a:t> &gt; 20</a:t>
            </a:r>
            <a:r>
              <a:rPr lang="en-US" dirty="0" smtClean="0"/>
              <a:t> </a:t>
            </a:r>
            <a:r>
              <a:rPr lang="en-US" i="1" dirty="0" err="1" smtClean="0">
                <a:latin typeface="Times New Roman"/>
                <a:cs typeface="Times New Roman"/>
              </a:rPr>
              <a:t>m</a:t>
            </a:r>
            <a:r>
              <a:rPr lang="en-US" dirty="0" smtClean="0"/>
              <a:t> </a:t>
            </a:r>
          </a:p>
          <a:p>
            <a:pPr lvl="1">
              <a:spcAft>
                <a:spcPts val="3000"/>
              </a:spcAft>
            </a:pPr>
            <a:r>
              <a:rPr lang="en-US" dirty="0" smtClean="0"/>
              <a:t>Supports standard SQL comparators …</a:t>
            </a:r>
          </a:p>
          <a:p>
            <a:pPr lvl="1">
              <a:spcAft>
                <a:spcPts val="600"/>
              </a:spcAft>
              <a:buNone/>
            </a:pP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Tree[Height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 between 12 and 25 Meter]</a:t>
            </a:r>
          </a:p>
          <a:p>
            <a:pPr lvl="1">
              <a:spcAft>
                <a:spcPts val="3000"/>
              </a:spcAft>
            </a:pPr>
            <a:r>
              <a:rPr lang="en-US" dirty="0" smtClean="0"/>
              <a:t>Same as above, but </a:t>
            </a:r>
            <a:r>
              <a:rPr lang="en-US" dirty="0" smtClean="0">
                <a:latin typeface="Times New Roman"/>
                <a:cs typeface="Times New Roman"/>
              </a:rPr>
              <a:t>12 ≤ </a:t>
            </a:r>
            <a:r>
              <a:rPr lang="en-US" i="1" dirty="0" smtClean="0">
                <a:latin typeface="Times New Roman"/>
                <a:cs typeface="Times New Roman"/>
              </a:rPr>
              <a:t>height</a:t>
            </a:r>
            <a:r>
              <a:rPr lang="en-US" dirty="0" smtClean="0">
                <a:latin typeface="Times New Roman"/>
                <a:cs typeface="Times New Roman"/>
              </a:rPr>
              <a:t> ≤ 25</a:t>
            </a:r>
          </a:p>
          <a:p>
            <a:pPr lvl="1">
              <a:spcAft>
                <a:spcPts val="600"/>
              </a:spcAft>
              <a:buNone/>
            </a:pP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(</a:t>
            </a: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Tree[Height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 Meter], </a:t>
            </a: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Soil[Acidity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 pH]) 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Selects all observations of trees (with height measures) and soils (with acidity measures)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ObsDB</a:t>
            </a:r>
            <a:r>
              <a:rPr lang="en-US" dirty="0" smtClean="0"/>
              <a:t> – Query 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Context examples …</a:t>
            </a:r>
          </a:p>
          <a:p>
            <a:pPr lvl="1">
              <a:buNone/>
            </a:pP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Tree[Height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] -&gt; </a:t>
            </a:r>
            <a:r>
              <a:rPr lang="en-US" dirty="0" err="1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Soil[Acidity</a:t>
            </a: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]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Selects tree and soil observations where soil contextualizes the tree measurement</a:t>
            </a:r>
          </a:p>
          <a:p>
            <a:pPr lvl="1">
              <a:buNone/>
            </a:pP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Tree -&gt; Plot -&gt; Site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Context chains (Tree, Plot, and Site observations returned)</a:t>
            </a:r>
          </a:p>
          <a:p>
            <a:pPr lvl="1">
              <a:buNone/>
            </a:pP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(Tree, Soil) -&gt; Plot -&gt; Site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Tree and Soil observations contextualized by the same Plot observation</a:t>
            </a:r>
          </a:p>
          <a:p>
            <a:pPr lvl="1">
              <a:buNone/>
            </a:pPr>
            <a:r>
              <a:rPr lang="en-US" dirty="0" smtClean="0">
                <a:solidFill>
                  <a:srgbClr val="0000FF"/>
                </a:solidFill>
                <a:latin typeface="CMU Typewriter Text Bold"/>
                <a:cs typeface="CMU Typewriter Text Bold"/>
              </a:rPr>
              <a:t>(Tree, Soil) -&gt; (Plot, Zone)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Tree, soil contextualized by (same) plot and zone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0"/>
            <a:ext cx="8534400" cy="1012825"/>
          </a:xfrm>
        </p:spPr>
        <p:txBody>
          <a:bodyPr/>
          <a:lstStyle/>
          <a:p>
            <a:r>
              <a:rPr lang="en-US" b="0" dirty="0" smtClean="0"/>
              <a:t>Acknowledgements</a:t>
            </a:r>
            <a:endParaRPr lang="en-US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905000"/>
            <a:ext cx="8458200" cy="4151534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US" dirty="0" smtClean="0"/>
              <a:t>Mark Schildhauer*,  Matthew B.  Jones, Ben </a:t>
            </a:r>
            <a:r>
              <a:rPr lang="en-US" dirty="0" err="1" smtClean="0"/>
              <a:t>Leinfelder</a:t>
            </a:r>
            <a:r>
              <a:rPr lang="en-US" dirty="0" smtClean="0"/>
              <a:t>:</a:t>
            </a:r>
            <a:r>
              <a:rPr lang="en-US" dirty="0"/>
              <a:t> </a:t>
            </a:r>
            <a:r>
              <a:rPr lang="en-US" dirty="0" smtClean="0"/>
              <a:t> NCEAS, Santa Barbara CA, USA</a:t>
            </a:r>
          </a:p>
          <a:p>
            <a:pPr algn="l"/>
            <a:r>
              <a:rPr lang="en-US" dirty="0" smtClean="0"/>
              <a:t>Luis Bermudez:	Open Geospatial Consortium Inc., Wayland MA, USA</a:t>
            </a:r>
          </a:p>
          <a:p>
            <a:pPr algn="l"/>
            <a:r>
              <a:rPr lang="en-US" dirty="0" smtClean="0"/>
              <a:t>Shawn  Bowers:	Gonzaga University, Spokane WA, USA</a:t>
            </a:r>
          </a:p>
          <a:p>
            <a:pPr algn="l"/>
            <a:r>
              <a:rPr lang="en-US" dirty="0" smtClean="0"/>
              <a:t>Phillip C. </a:t>
            </a:r>
            <a:r>
              <a:rPr lang="en-US" dirty="0" err="1" smtClean="0"/>
              <a:t>Dibner</a:t>
            </a:r>
            <a:r>
              <a:rPr lang="en-US" dirty="0" smtClean="0"/>
              <a:t>:	 </a:t>
            </a:r>
            <a:r>
              <a:rPr lang="en-US" dirty="0" err="1" smtClean="0"/>
              <a:t>OGCii</a:t>
            </a:r>
            <a:r>
              <a:rPr lang="en-US" dirty="0" smtClean="0"/>
              <a:t>, Berkeley CA, USA</a:t>
            </a:r>
          </a:p>
          <a:p>
            <a:pPr algn="l"/>
            <a:r>
              <a:rPr lang="en-US" dirty="0" err="1" smtClean="0"/>
              <a:t>Corinna</a:t>
            </a:r>
            <a:r>
              <a:rPr lang="en-US" dirty="0" smtClean="0"/>
              <a:t> </a:t>
            </a:r>
            <a:r>
              <a:rPr lang="en-US" dirty="0" err="1" smtClean="0"/>
              <a:t>Gries</a:t>
            </a:r>
            <a:r>
              <a:rPr lang="en-US" dirty="0" smtClean="0"/>
              <a:t>: 	University of Wisconsin, Madison WI, USA </a:t>
            </a:r>
          </a:p>
          <a:p>
            <a:pPr algn="l"/>
            <a:r>
              <a:rPr lang="en-US" dirty="0" smtClean="0"/>
              <a:t>Deborah L. </a:t>
            </a:r>
            <a:r>
              <a:rPr lang="en-US" dirty="0" err="1" smtClean="0"/>
              <a:t>McGuinness</a:t>
            </a:r>
            <a:r>
              <a:rPr lang="en-US" dirty="0" smtClean="0"/>
              <a:t>: 	Rensselaer Polytechnic Institute, Troy NY, USA</a:t>
            </a:r>
          </a:p>
          <a:p>
            <a:pPr algn="l"/>
            <a:r>
              <a:rPr lang="en-US" dirty="0" smtClean="0"/>
              <a:t>Margaret O’Brien:	UCSB, Santa Barbara CA, USA</a:t>
            </a:r>
          </a:p>
          <a:p>
            <a:pPr algn="l"/>
            <a:r>
              <a:rPr lang="en-US" dirty="0" err="1" smtClean="0"/>
              <a:t>Huiping</a:t>
            </a:r>
            <a:r>
              <a:rPr lang="en-US" dirty="0" smtClean="0"/>
              <a:t> Cao:	 New Mexico State University, Las Cruces NM, USA</a:t>
            </a:r>
          </a:p>
          <a:p>
            <a:pPr algn="l"/>
            <a:r>
              <a:rPr lang="en-US" dirty="0" smtClean="0"/>
              <a:t>Simon J.D. Cox: 	Earth Science &amp; Resource </a:t>
            </a:r>
            <a:r>
              <a:rPr lang="en-US" dirty="0" err="1" smtClean="0"/>
              <a:t>Engrg</a:t>
            </a:r>
            <a:r>
              <a:rPr lang="en-US" dirty="0" smtClean="0"/>
              <a:t>, CSIRO, Bentley WA,  AUS</a:t>
            </a:r>
          </a:p>
          <a:p>
            <a:pPr algn="l"/>
            <a:r>
              <a:rPr lang="en-US" dirty="0" smtClean="0"/>
              <a:t>Steve </a:t>
            </a:r>
            <a:r>
              <a:rPr lang="en-US" dirty="0" err="1" smtClean="0"/>
              <a:t>Kelling</a:t>
            </a:r>
            <a:r>
              <a:rPr lang="en-US" dirty="0" smtClean="0"/>
              <a:t>, Carl </a:t>
            </a:r>
            <a:r>
              <a:rPr lang="en-US" dirty="0" err="1" smtClean="0"/>
              <a:t>Lagoze</a:t>
            </a:r>
            <a:r>
              <a:rPr lang="en-US" dirty="0" smtClean="0"/>
              <a:t>:</a:t>
            </a:r>
            <a:r>
              <a:rPr lang="en-US" dirty="0"/>
              <a:t>	</a:t>
            </a:r>
            <a:r>
              <a:rPr lang="en-US" dirty="0" smtClean="0"/>
              <a:t>	Cornell University, Ithaca NY, USA </a:t>
            </a:r>
          </a:p>
          <a:p>
            <a:pPr algn="l"/>
            <a:r>
              <a:rPr lang="en-US" dirty="0" smtClean="0"/>
              <a:t>Hilmar Lapp:		 </a:t>
            </a:r>
            <a:r>
              <a:rPr lang="en-US" dirty="0" err="1" smtClean="0"/>
              <a:t>NESCent</a:t>
            </a:r>
            <a:r>
              <a:rPr lang="en-US" dirty="0" smtClean="0"/>
              <a:t>, Durham NC, USA</a:t>
            </a:r>
          </a:p>
          <a:p>
            <a:pPr algn="l"/>
            <a:r>
              <a:rPr lang="en-US" dirty="0" smtClean="0"/>
              <a:t>Joshua </a:t>
            </a:r>
            <a:r>
              <a:rPr lang="en-US" dirty="0" err="1" smtClean="0"/>
              <a:t>Madin</a:t>
            </a:r>
            <a:r>
              <a:rPr lang="en-US" dirty="0" smtClean="0"/>
              <a:t>: 	Macquarie University, Sydney NSW,  AUS</a:t>
            </a:r>
          </a:p>
          <a:p>
            <a:pPr algn="l"/>
            <a:endParaRPr lang="en-US" sz="2400" baseline="30000" dirty="0"/>
          </a:p>
          <a:p>
            <a:pPr algn="l"/>
            <a:endParaRPr lang="en-US" sz="2400" baseline="30000" dirty="0" smtClean="0"/>
          </a:p>
          <a:p>
            <a:pPr algn="l"/>
            <a:endParaRPr lang="en-US" sz="2400" baseline="300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38778" y="5787628"/>
            <a:ext cx="828822" cy="84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 l="2124" t="5138" r="79819" b="9468"/>
          <a:stretch>
            <a:fillRect/>
          </a:stretch>
        </p:blipFill>
        <p:spPr bwMode="auto">
          <a:xfrm>
            <a:off x="7913350" y="5758693"/>
            <a:ext cx="697250" cy="64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696200" y="6320135"/>
            <a:ext cx="1447800" cy="461665"/>
          </a:xfrm>
          <a:prstGeom prst="rect">
            <a:avLst/>
          </a:prstGeom>
          <a:noFill/>
          <a:ln w="444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3175" cap="flat" cmpd="sng" algn="ctr">
                  <a:solidFill>
                    <a:schemeClr val="accent3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5FB24D"/>
                </a:solidFill>
                <a:latin typeface="CMU Serif Roman"/>
                <a:cs typeface="CMU Serif Roman"/>
              </a:rPr>
              <a:t>SONet</a:t>
            </a:r>
            <a:endParaRPr lang="en-US" sz="2400" b="1" dirty="0">
              <a:ln w="3175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5FB24D"/>
              </a:solidFill>
              <a:latin typeface="CMU Serif Roman"/>
              <a:cs typeface="CMU Serif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6236304"/>
            <a:ext cx="12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presenter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990600"/>
            <a:ext cx="7924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This material is based upon work supported </a:t>
            </a:r>
            <a:r>
              <a:rPr lang="en-US" sz="2000" dirty="0" smtClean="0"/>
              <a:t>by </a:t>
            </a:r>
            <a:r>
              <a:rPr lang="en-US" sz="2000" dirty="0"/>
              <a:t>t</a:t>
            </a:r>
            <a:r>
              <a:rPr lang="en-US" sz="2000" dirty="0" smtClean="0"/>
              <a:t>he </a:t>
            </a:r>
            <a:r>
              <a:rPr lang="en-US" sz="2000" dirty="0"/>
              <a:t>National Science Foundation under Grant Numbers </a:t>
            </a:r>
            <a:r>
              <a:rPr lang="en-US" sz="2000" dirty="0" smtClean="0"/>
              <a:t>0743429</a:t>
            </a:r>
            <a:r>
              <a:rPr lang="en-US" sz="2000" dirty="0"/>
              <a:t>, </a:t>
            </a:r>
            <a:r>
              <a:rPr lang="en-US" sz="2000" dirty="0" smtClean="0"/>
              <a:t>0753144.</a:t>
            </a:r>
            <a:r>
              <a:rPr lang="en-US" sz="2400" dirty="0"/>
              <a:t> </a:t>
            </a:r>
          </a:p>
        </p:txBody>
      </p:sp>
    </p:spTree>
    <p:extLst>
      <p:ext uri="{BB962C8B-B14F-4D97-AF65-F5344CB8AC3E}">
        <p14:creationId xmlns:p14="http://schemas.microsoft.com/office/powerpoint/2010/main" val="1468032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52400"/>
            <a:ext cx="8534400" cy="1012825"/>
          </a:xfrm>
        </p:spPr>
        <p:txBody>
          <a:bodyPr/>
          <a:lstStyle/>
          <a:p>
            <a:r>
              <a:rPr lang="en-US" b="0" dirty="0" smtClean="0"/>
              <a:t>Further Acknowledgements</a:t>
            </a:r>
            <a:endParaRPr lang="en-US" b="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0178" y="5608722"/>
            <a:ext cx="828822" cy="84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 l="2124" t="5138" r="79819" b="9468"/>
          <a:stretch>
            <a:fillRect/>
          </a:stretch>
        </p:blipFill>
        <p:spPr bwMode="auto">
          <a:xfrm>
            <a:off x="7913350" y="5638800"/>
            <a:ext cx="697250" cy="64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696200" y="6167735"/>
            <a:ext cx="1447800" cy="461665"/>
          </a:xfrm>
          <a:prstGeom prst="rect">
            <a:avLst/>
          </a:prstGeom>
          <a:noFill/>
          <a:ln w="444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3175" cap="flat" cmpd="sng" algn="ctr">
                  <a:solidFill>
                    <a:schemeClr val="accent3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5FB24D"/>
                </a:solidFill>
                <a:latin typeface="CMU Serif Roman"/>
                <a:cs typeface="CMU Serif Roman"/>
              </a:rPr>
              <a:t>SONet</a:t>
            </a:r>
            <a:endParaRPr lang="en-US" sz="2400" b="1" dirty="0">
              <a:ln w="3175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5FB24D"/>
              </a:solidFill>
              <a:latin typeface="CMU Serif Roman"/>
              <a:cs typeface="CMU Serif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6236304"/>
            <a:ext cx="12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presenter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85800" y="1905000"/>
            <a:ext cx="7772400" cy="2514600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2400" dirty="0" smtClean="0"/>
              <a:t>Thanks as well: </a:t>
            </a:r>
          </a:p>
          <a:p>
            <a:pPr algn="l"/>
            <a:r>
              <a:rPr lang="en-US" sz="2400" dirty="0" smtClean="0"/>
              <a:t> 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Marie</a:t>
            </a:r>
            <a:r>
              <a:rPr lang="en-US" sz="2400" dirty="0"/>
              <a:t>-Angelique </a:t>
            </a:r>
            <a:r>
              <a:rPr lang="en-US" sz="2400" dirty="0" err="1"/>
              <a:t>LaPorte</a:t>
            </a:r>
            <a:r>
              <a:rPr lang="en-US" sz="2400" dirty="0"/>
              <a:t> </a:t>
            </a:r>
            <a:r>
              <a:rPr lang="en-US" sz="2400" dirty="0" smtClean="0"/>
              <a:t>			CEFE</a:t>
            </a:r>
            <a:r>
              <a:rPr lang="en-US" sz="2400" dirty="0"/>
              <a:t>/CNRS- </a:t>
            </a:r>
            <a:r>
              <a:rPr lang="en-US" sz="2400" dirty="0" smtClean="0"/>
              <a:t>Montpellie</a:t>
            </a:r>
            <a:r>
              <a:rPr lang="en-US" sz="2400" dirty="0"/>
              <a:t>r</a:t>
            </a:r>
            <a:r>
              <a:rPr lang="en-US" sz="2400" dirty="0" smtClean="0"/>
              <a:t> 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Farshid</a:t>
            </a:r>
            <a:r>
              <a:rPr lang="en-US" sz="2400" dirty="0" smtClean="0"/>
              <a:t> </a:t>
            </a:r>
            <a:r>
              <a:rPr lang="en-US" sz="2400" dirty="0" err="1" smtClean="0"/>
              <a:t>Ahrestani</a:t>
            </a:r>
            <a:r>
              <a:rPr lang="en-US" sz="2400" dirty="0" smtClean="0"/>
              <a:t>					</a:t>
            </a:r>
            <a:r>
              <a:rPr lang="en-US" sz="2400" dirty="0" err="1" smtClean="0"/>
              <a:t>TraitNet</a:t>
            </a:r>
            <a:r>
              <a:rPr lang="en-US" sz="2400" dirty="0"/>
              <a:t>/</a:t>
            </a:r>
            <a:r>
              <a:rPr lang="en-US" sz="2400" dirty="0" smtClean="0"/>
              <a:t>Columbia </a:t>
            </a:r>
            <a:br>
              <a:rPr lang="en-US" sz="2400" dirty="0" smtClean="0"/>
            </a:br>
            <a:r>
              <a:rPr lang="en-US" sz="2400" dirty="0" smtClean="0"/>
              <a:t>Daniel Bunker						</a:t>
            </a:r>
            <a:r>
              <a:rPr lang="en-US" sz="2400" dirty="0" err="1" smtClean="0"/>
              <a:t>TraitNet</a:t>
            </a:r>
            <a:r>
              <a:rPr lang="en-US" sz="2400" dirty="0"/>
              <a:t>, </a:t>
            </a:r>
            <a:r>
              <a:rPr lang="en-US" sz="2400" dirty="0" smtClean="0"/>
              <a:t>NJIT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21173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0178" y="5608722"/>
            <a:ext cx="828822" cy="84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 l="2124" t="5138" r="79819" b="9468"/>
          <a:stretch>
            <a:fillRect/>
          </a:stretch>
        </p:blipFill>
        <p:spPr bwMode="auto">
          <a:xfrm>
            <a:off x="7913350" y="5638800"/>
            <a:ext cx="697250" cy="64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696200" y="6167735"/>
            <a:ext cx="1447800" cy="461665"/>
          </a:xfrm>
          <a:prstGeom prst="rect">
            <a:avLst/>
          </a:prstGeom>
          <a:noFill/>
          <a:ln w="444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3175" cap="flat" cmpd="sng" algn="ctr">
                  <a:solidFill>
                    <a:schemeClr val="accent3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5FB24D"/>
                </a:solidFill>
                <a:latin typeface="CMU Serif Roman"/>
                <a:cs typeface="CMU Serif Roman"/>
              </a:rPr>
              <a:t>SONet</a:t>
            </a:r>
            <a:endParaRPr lang="en-US" sz="2400" b="1" dirty="0">
              <a:ln w="3175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5FB24D"/>
              </a:solidFill>
              <a:latin typeface="CMU Serif Roman"/>
              <a:cs typeface="CMU Serif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6236304"/>
            <a:ext cx="12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presenter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530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Marburg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F2B-B89A-1D4B-BD1C-5FB167A0A89A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62053</TotalTime>
  <Words>1725</Words>
  <Application>Microsoft Macintosh PowerPoint</Application>
  <PresentationFormat>On-screen Show (4:3)</PresentationFormat>
  <Paragraphs>495</Paragraphs>
  <Slides>44</Slides>
  <Notes>3</Notes>
  <HiddenSlides>0</HiddenSlides>
  <MMClips>4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6" baseType="lpstr">
      <vt:lpstr>Office Theme</vt:lpstr>
      <vt:lpstr>Visio</vt:lpstr>
      <vt:lpstr>Using observational data models to enhance data interoperability for integrative biodiversity and ecological research</vt:lpstr>
      <vt:lpstr>Integrative Environmental Research </vt:lpstr>
      <vt:lpstr>PowerPoint Presentation</vt:lpstr>
      <vt:lpstr>Observational data</vt:lpstr>
      <vt:lpstr>Examples of “raw” observational data</vt:lpstr>
      <vt:lpstr>Observational Data Models</vt:lpstr>
      <vt:lpstr>Several prospective observation models…</vt:lpstr>
      <vt:lpstr>Observational Data Models</vt:lpstr>
      <vt:lpstr>Observational Data Model</vt:lpstr>
      <vt:lpstr>Observational Data Model</vt:lpstr>
      <vt:lpstr>Observational Data Model</vt:lpstr>
      <vt:lpstr>Observational Data Model</vt:lpstr>
      <vt:lpstr>PowerPoint Presentation</vt:lpstr>
      <vt:lpstr>PowerPoint Presentation</vt:lpstr>
      <vt:lpstr>Seronto basic classes: </vt:lpstr>
      <vt:lpstr>Developing a core model  (SONet project)</vt:lpstr>
      <vt:lpstr>PowerPoint Presentation</vt:lpstr>
      <vt:lpstr>How to use observational data models…</vt:lpstr>
      <vt:lpstr>Linking data values to concepts through observations</vt:lpstr>
      <vt:lpstr>ObsDB – Observational Data Model</vt:lpstr>
      <vt:lpstr>SONet/Semtools Semantic Approach</vt:lpstr>
      <vt:lpstr>PowerPoint Presentation</vt:lpstr>
      <vt:lpstr>Semantic annotation</vt:lpstr>
      <vt:lpstr>Morpho</vt:lpstr>
      <vt:lpstr>Semtools</vt:lpstr>
      <vt:lpstr>Load Domain Ontology</vt:lpstr>
      <vt:lpstr>Load and Use Multiple Ontologies</vt:lpstr>
      <vt:lpstr>Semantic Annotation</vt:lpstr>
      <vt:lpstr>Open Data Annotation Frame</vt:lpstr>
      <vt:lpstr>Semantic annotation</vt:lpstr>
      <vt:lpstr>Semantic Annotation in Morpho</vt:lpstr>
      <vt:lpstr>Semantic Search</vt:lpstr>
      <vt:lpstr>Query Precision</vt:lpstr>
      <vt:lpstr>Query Expansion</vt:lpstr>
      <vt:lpstr>Query by Observation</vt:lpstr>
      <vt:lpstr>Query by Observation</vt:lpstr>
      <vt:lpstr>Future Directions</vt:lpstr>
      <vt:lpstr>ObsDB – Query Support</vt:lpstr>
      <vt:lpstr>ObsDB – Query Support</vt:lpstr>
      <vt:lpstr>ObsDB – Query Support</vt:lpstr>
      <vt:lpstr>Acknowledgements</vt:lpstr>
      <vt:lpstr>Further Acknowledgements</vt:lpstr>
      <vt:lpstr>PowerPoint Presentation</vt:lpstr>
      <vt:lpstr>PowerPoint Presentation</vt:lpstr>
    </vt:vector>
  </TitlesOfParts>
  <Company>UC Davis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Shawn Bowes</dc:creator>
  <cp:lastModifiedBy>Mark Schildhauer</cp:lastModifiedBy>
  <cp:revision>1441</cp:revision>
  <cp:lastPrinted>2010-11-23T19:03:09Z</cp:lastPrinted>
  <dcterms:created xsi:type="dcterms:W3CDTF">2010-12-07T03:26:57Z</dcterms:created>
  <dcterms:modified xsi:type="dcterms:W3CDTF">2011-02-28T10:27:16Z</dcterms:modified>
</cp:coreProperties>
</file>